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60" r:id="rId1"/>
  </p:sldMasterIdLst>
  <p:notesMasterIdLst>
    <p:notesMasterId r:id="rId28"/>
  </p:notesMasterIdLst>
  <p:sldIdLst>
    <p:sldId id="256" r:id="rId2"/>
    <p:sldId id="275" r:id="rId3"/>
    <p:sldId id="257" r:id="rId4"/>
    <p:sldId id="271" r:id="rId5"/>
    <p:sldId id="266" r:id="rId6"/>
    <p:sldId id="272" r:id="rId7"/>
    <p:sldId id="276" r:id="rId8"/>
    <p:sldId id="273" r:id="rId9"/>
    <p:sldId id="260" r:id="rId10"/>
    <p:sldId id="277" r:id="rId11"/>
    <p:sldId id="288" r:id="rId12"/>
    <p:sldId id="289" r:id="rId13"/>
    <p:sldId id="290" r:id="rId14"/>
    <p:sldId id="278" r:id="rId15"/>
    <p:sldId id="279" r:id="rId16"/>
    <p:sldId id="280" r:id="rId17"/>
    <p:sldId id="281" r:id="rId18"/>
    <p:sldId id="282" r:id="rId19"/>
    <p:sldId id="283" r:id="rId20"/>
    <p:sldId id="286" r:id="rId21"/>
    <p:sldId id="287" r:id="rId22"/>
    <p:sldId id="291" r:id="rId23"/>
    <p:sldId id="285" r:id="rId24"/>
    <p:sldId id="264" r:id="rId25"/>
    <p:sldId id="265" r:id="rId26"/>
    <p:sldId id="284" r:id="rId27"/>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835" y="5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5D09CEB4-87A8-48E4-8DB2-113CDE9DE2E1}" type="datetimeFigureOut">
              <a:rPr lang="ru-RU"/>
              <a:pPr>
                <a:defRPr/>
              </a:pPr>
              <a:t>03.09.2021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DB51F75F-764E-49E1-831B-EDCCBE4F7CF3}"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Образ слайда 1"/>
          <p:cNvSpPr>
            <a:spLocks noGrp="1" noRot="1" noChangeAspect="1"/>
          </p:cNvSpPr>
          <p:nvPr>
            <p:ph type="sldImg"/>
          </p:nvPr>
        </p:nvSpPr>
        <p:spPr bwMode="auto">
          <a:noFill/>
          <a:ln>
            <a:solidFill>
              <a:srgbClr val="000000"/>
            </a:solidFill>
            <a:miter lim="800000"/>
            <a:headEnd/>
            <a:tailEnd/>
          </a:ln>
        </p:spPr>
      </p:sp>
      <p:sp>
        <p:nvSpPr>
          <p:cNvPr id="15362"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p>
        </p:txBody>
      </p:sp>
      <p:sp>
        <p:nvSpPr>
          <p:cNvPr id="15363"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A44C91C-832B-43DC-9613-8DFC682589C3}" type="slidenum">
              <a:rPr lang="ru-RU"/>
              <a:pPr fontAlgn="base">
                <a:spcBef>
                  <a:spcPct val="0"/>
                </a:spcBef>
                <a:spcAft>
                  <a:spcPct val="0"/>
                </a:spcAft>
                <a:defRPr/>
              </a:pPr>
              <a:t>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12"/>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ru-RU"/>
              <a:t>Образец заголовка</a:t>
            </a:r>
            <a:endParaRPr lang="en-US" dirty="0"/>
          </a:p>
        </p:txBody>
      </p:sp>
      <p:sp>
        <p:nvSpPr>
          <p:cNvPr id="8" name="Date Placeholder 3"/>
          <p:cNvSpPr>
            <a:spLocks noGrp="1"/>
          </p:cNvSpPr>
          <p:nvPr>
            <p:ph type="dt" sz="half" idx="10"/>
          </p:nvPr>
        </p:nvSpPr>
        <p:spPr/>
        <p:txBody>
          <a:bodyPr/>
          <a:lstStyle>
            <a:lvl1pPr>
              <a:defRPr/>
            </a:lvl1pPr>
          </a:lstStyle>
          <a:p>
            <a:pPr>
              <a:defRPr/>
            </a:pPr>
            <a:fld id="{F77D125C-64AA-4862-A428-E5A3AF983F83}" type="datetimeFigureOut">
              <a:rPr lang="ru-RU"/>
              <a:pPr>
                <a:defRPr/>
              </a:pPr>
              <a:t>03.09.2021</a:t>
            </a:fld>
            <a:endParaRPr lang="ru-RU"/>
          </a:p>
        </p:txBody>
      </p:sp>
      <p:sp>
        <p:nvSpPr>
          <p:cNvPr id="9" name="Footer Placeholder 4"/>
          <p:cNvSpPr>
            <a:spLocks noGrp="1"/>
          </p:cNvSpPr>
          <p:nvPr>
            <p:ph type="ftr" sz="quarter" idx="11"/>
          </p:nvPr>
        </p:nvSpPr>
        <p:spPr/>
        <p:txBody>
          <a:bodyPr/>
          <a:lstStyle>
            <a:lvl1pPr>
              <a:defRPr/>
            </a:lvl1pPr>
          </a:lstStyle>
          <a:p>
            <a:pPr>
              <a:defRPr/>
            </a:pPr>
            <a:endParaRPr lang="ru-RU"/>
          </a:p>
        </p:txBody>
      </p:sp>
      <p:sp>
        <p:nvSpPr>
          <p:cNvPr id="10" name="Slide Number Placeholder 5"/>
          <p:cNvSpPr>
            <a:spLocks noGrp="1"/>
          </p:cNvSpPr>
          <p:nvPr>
            <p:ph type="sldNum" sz="quarter" idx="12"/>
          </p:nvPr>
        </p:nvSpPr>
        <p:spPr/>
        <p:txBody>
          <a:bodyPr/>
          <a:lstStyle>
            <a:lvl1pPr>
              <a:defRPr/>
            </a:lvl1pPr>
          </a:lstStyle>
          <a:p>
            <a:pPr>
              <a:defRPr/>
            </a:pPr>
            <a:fld id="{9B994057-C3D5-406F-861A-349841EE4D0E}"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39D97BB3-6926-4925-A054-2B9322CED05C}" type="datetimeFigureOut">
              <a:rPr lang="ru-RU"/>
              <a:pPr>
                <a:defRPr/>
              </a:pPr>
              <a:t>03.09.2021</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772952D4-6BBA-412A-98FC-C35704D0E6EC}"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5697AB58-08E8-4009-968E-244A2FDC79AA}" type="datetimeFigureOut">
              <a:rPr lang="ru-RU"/>
              <a:pPr>
                <a:defRPr/>
              </a:pPr>
              <a:t>03.09.2021</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CBA1CB74-3B1E-4C0C-992C-3C4D9CAC255A}"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4"/>
          </p:nvPr>
        </p:nvSpPr>
        <p:spPr/>
        <p:txBody>
          <a:bodyPr/>
          <a:lstStyle>
            <a:lvl1pPr>
              <a:defRPr/>
            </a:lvl1pPr>
          </a:lstStyle>
          <a:p>
            <a:pPr>
              <a:defRPr/>
            </a:pPr>
            <a:fld id="{EE061032-3890-4F74-BBAB-37BE6FC1A5C4}" type="datetimeFigureOut">
              <a:rPr lang="ru-RU"/>
              <a:pPr>
                <a:defRPr/>
              </a:pPr>
              <a:t>03.09.2021</a:t>
            </a:fld>
            <a:endParaRPr lang="ru-RU"/>
          </a:p>
        </p:txBody>
      </p:sp>
      <p:sp>
        <p:nvSpPr>
          <p:cNvPr id="5" name="Footer Placeholder 4"/>
          <p:cNvSpPr>
            <a:spLocks noGrp="1"/>
          </p:cNvSpPr>
          <p:nvPr>
            <p:ph type="ftr" sz="quarter" idx="15"/>
          </p:nvPr>
        </p:nvSpPr>
        <p:spPr/>
        <p:txBody>
          <a:bodyPr/>
          <a:lstStyle>
            <a:lvl1pPr>
              <a:defRPr/>
            </a:lvl1pPr>
          </a:lstStyle>
          <a:p>
            <a:pPr>
              <a:defRPr/>
            </a:pPr>
            <a:endParaRPr lang="ru-RU"/>
          </a:p>
        </p:txBody>
      </p:sp>
      <p:sp>
        <p:nvSpPr>
          <p:cNvPr id="6" name="Slide Number Placeholder 5"/>
          <p:cNvSpPr>
            <a:spLocks noGrp="1"/>
          </p:cNvSpPr>
          <p:nvPr>
            <p:ph type="sldNum" sz="quarter" idx="16"/>
          </p:nvPr>
        </p:nvSpPr>
        <p:spPr/>
        <p:txBody>
          <a:bodyPr/>
          <a:lstStyle>
            <a:lvl1pPr>
              <a:defRPr/>
            </a:lvl1pPr>
          </a:lstStyle>
          <a:p>
            <a:pPr>
              <a:defRPr/>
            </a:pPr>
            <a:fld id="{EBD9D4D6-6293-4B8C-A635-18BA7930FECA}"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8"/>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8" name="Date Placeholder 3"/>
          <p:cNvSpPr>
            <a:spLocks noGrp="1"/>
          </p:cNvSpPr>
          <p:nvPr>
            <p:ph type="dt" sz="half" idx="10"/>
          </p:nvPr>
        </p:nvSpPr>
        <p:spPr/>
        <p:txBody>
          <a:bodyPr/>
          <a:lstStyle>
            <a:lvl1pPr>
              <a:defRPr/>
            </a:lvl1pPr>
          </a:lstStyle>
          <a:p>
            <a:pPr>
              <a:defRPr/>
            </a:pPr>
            <a:fld id="{64913336-70B7-4873-A6FB-01C775AA3004}" type="datetimeFigureOut">
              <a:rPr lang="ru-RU"/>
              <a:pPr>
                <a:defRPr/>
              </a:pPr>
              <a:t>03.09.2021</a:t>
            </a:fld>
            <a:endParaRPr lang="ru-RU"/>
          </a:p>
        </p:txBody>
      </p:sp>
      <p:sp>
        <p:nvSpPr>
          <p:cNvPr id="9" name="Footer Placeholder 4"/>
          <p:cNvSpPr>
            <a:spLocks noGrp="1"/>
          </p:cNvSpPr>
          <p:nvPr>
            <p:ph type="ftr" sz="quarter" idx="11"/>
          </p:nvPr>
        </p:nvSpPr>
        <p:spPr/>
        <p:txBody>
          <a:bodyPr/>
          <a:lstStyle>
            <a:lvl1pPr>
              <a:defRPr/>
            </a:lvl1pPr>
          </a:lstStyle>
          <a:p>
            <a:pPr>
              <a:defRPr/>
            </a:pPr>
            <a:endParaRPr lang="ru-RU"/>
          </a:p>
        </p:txBody>
      </p:sp>
      <p:sp>
        <p:nvSpPr>
          <p:cNvPr id="10" name="Slide Number Placeholder 5"/>
          <p:cNvSpPr>
            <a:spLocks noGrp="1"/>
          </p:cNvSpPr>
          <p:nvPr>
            <p:ph type="sldNum" sz="quarter" idx="12"/>
          </p:nvPr>
        </p:nvSpPr>
        <p:spPr/>
        <p:txBody>
          <a:bodyPr/>
          <a:lstStyle>
            <a:lvl1pPr>
              <a:defRPr/>
            </a:lvl1pPr>
          </a:lstStyle>
          <a:p>
            <a:pPr>
              <a:defRPr/>
            </a:pPr>
            <a:fld id="{002CDF04-E8C0-4BF8-86A2-1E84DA60B14E}"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Date Placeholder 3"/>
          <p:cNvSpPr>
            <a:spLocks noGrp="1"/>
          </p:cNvSpPr>
          <p:nvPr>
            <p:ph type="dt" sz="half" idx="15"/>
          </p:nvPr>
        </p:nvSpPr>
        <p:spPr/>
        <p:txBody>
          <a:bodyPr/>
          <a:lstStyle>
            <a:lvl1pPr>
              <a:defRPr/>
            </a:lvl1pPr>
          </a:lstStyle>
          <a:p>
            <a:pPr>
              <a:defRPr/>
            </a:pPr>
            <a:fld id="{10CA2015-3CA6-43B7-A006-5E6F8E9017BE}" type="datetimeFigureOut">
              <a:rPr lang="ru-RU"/>
              <a:pPr>
                <a:defRPr/>
              </a:pPr>
              <a:t>03.09.2021</a:t>
            </a:fld>
            <a:endParaRPr lang="ru-RU"/>
          </a:p>
        </p:txBody>
      </p:sp>
      <p:sp>
        <p:nvSpPr>
          <p:cNvPr id="6" name="Footer Placeholder 4"/>
          <p:cNvSpPr>
            <a:spLocks noGrp="1"/>
          </p:cNvSpPr>
          <p:nvPr>
            <p:ph type="ftr" sz="quarter" idx="16"/>
          </p:nvPr>
        </p:nvSpPr>
        <p:spPr/>
        <p:txBody>
          <a:bodyPr/>
          <a:lstStyle>
            <a:lvl1pPr>
              <a:defRPr/>
            </a:lvl1pPr>
          </a:lstStyle>
          <a:p>
            <a:pPr>
              <a:defRPr/>
            </a:pPr>
            <a:endParaRPr lang="ru-RU"/>
          </a:p>
        </p:txBody>
      </p:sp>
      <p:sp>
        <p:nvSpPr>
          <p:cNvPr id="7" name="Slide Number Placeholder 5"/>
          <p:cNvSpPr>
            <a:spLocks noGrp="1"/>
          </p:cNvSpPr>
          <p:nvPr>
            <p:ph type="sldNum" sz="quarter" idx="17"/>
          </p:nvPr>
        </p:nvSpPr>
        <p:spPr/>
        <p:txBody>
          <a:bodyPr/>
          <a:lstStyle>
            <a:lvl1pPr>
              <a:defRPr/>
            </a:lvl1pPr>
          </a:lstStyle>
          <a:p>
            <a:pPr>
              <a:defRPr/>
            </a:pPr>
            <a:fld id="{7649C2C9-2A84-43F2-AEE1-334376F8E6B0}"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0" name="Title 9"/>
          <p:cNvSpPr>
            <a:spLocks noGrp="1"/>
          </p:cNvSpPr>
          <p:nvPr>
            <p:ph type="title"/>
          </p:nvPr>
        </p:nvSpPr>
        <p:spPr/>
        <p:txBody>
          <a:bodyPr/>
          <a:lstStyle/>
          <a:p>
            <a:r>
              <a:rPr lang="ru-RU"/>
              <a:t>Образец заголовка</a:t>
            </a:r>
            <a:endParaRPr lang="en-US" dirty="0"/>
          </a:p>
        </p:txBody>
      </p:sp>
      <p:sp>
        <p:nvSpPr>
          <p:cNvPr id="7" name="Date Placeholder 3"/>
          <p:cNvSpPr>
            <a:spLocks noGrp="1"/>
          </p:cNvSpPr>
          <p:nvPr>
            <p:ph type="dt" sz="half" idx="10"/>
          </p:nvPr>
        </p:nvSpPr>
        <p:spPr/>
        <p:txBody>
          <a:bodyPr/>
          <a:lstStyle>
            <a:lvl1pPr>
              <a:defRPr/>
            </a:lvl1pPr>
          </a:lstStyle>
          <a:p>
            <a:pPr>
              <a:defRPr/>
            </a:pPr>
            <a:fld id="{528442BA-7A1D-4D7C-AD08-C3F3E42C2A67}" type="datetimeFigureOut">
              <a:rPr lang="ru-RU"/>
              <a:pPr>
                <a:defRPr/>
              </a:pPr>
              <a:t>03.09.2021</a:t>
            </a:fld>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F8C550E8-0815-4477-80A7-344FD826991B}"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3"/>
          <p:cNvSpPr>
            <a:spLocks noGrp="1"/>
          </p:cNvSpPr>
          <p:nvPr>
            <p:ph type="dt" sz="half" idx="10"/>
          </p:nvPr>
        </p:nvSpPr>
        <p:spPr/>
        <p:txBody>
          <a:bodyPr/>
          <a:lstStyle>
            <a:lvl1pPr>
              <a:defRPr/>
            </a:lvl1pPr>
          </a:lstStyle>
          <a:p>
            <a:pPr>
              <a:defRPr/>
            </a:pPr>
            <a:fld id="{9284BD74-D77B-456D-B68C-A6D685D7A6E7}" type="datetimeFigureOut">
              <a:rPr lang="ru-RU"/>
              <a:pPr>
                <a:defRPr/>
              </a:pPr>
              <a:t>03.09.2021</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788F23FE-8748-4BCC-8488-AC5968633946}"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E3731BD-2E39-4BCC-8055-15739DCA9BDA}" type="datetimeFigureOut">
              <a:rPr lang="ru-RU"/>
              <a:pPr>
                <a:defRPr/>
              </a:pPr>
              <a:t>03.09.2021</a:t>
            </a:fld>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38089810-A5D5-4A37-B3E8-E8652375EF0B}"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ru-RU"/>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3"/>
          <p:cNvSpPr>
            <a:spLocks noGrp="1"/>
          </p:cNvSpPr>
          <p:nvPr>
            <p:ph type="dt" sz="half" idx="10"/>
          </p:nvPr>
        </p:nvSpPr>
        <p:spPr/>
        <p:txBody>
          <a:bodyPr/>
          <a:lstStyle>
            <a:lvl1pPr>
              <a:defRPr/>
            </a:lvl1pPr>
          </a:lstStyle>
          <a:p>
            <a:pPr>
              <a:defRPr/>
            </a:pPr>
            <a:fld id="{8B1592ED-FFD0-48ED-92C8-0E8C59510C8E}" type="datetimeFigureOut">
              <a:rPr lang="ru-RU"/>
              <a:pPr>
                <a:defRPr/>
              </a:pPr>
              <a:t>03.09.2021</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3AC95BB2-0116-4221-8D59-59D6C263EB57}"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9"/>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a:t>Вставка рисунка</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ru-RU"/>
              <a:t>Образец заголовка</a:t>
            </a:r>
            <a:endParaRPr lang="en-US" dirty="0"/>
          </a:p>
        </p:txBody>
      </p:sp>
      <p:sp>
        <p:nvSpPr>
          <p:cNvPr id="9" name="Date Placeholder 4"/>
          <p:cNvSpPr>
            <a:spLocks noGrp="1"/>
          </p:cNvSpPr>
          <p:nvPr>
            <p:ph type="dt" sz="half" idx="10"/>
          </p:nvPr>
        </p:nvSpPr>
        <p:spPr/>
        <p:txBody>
          <a:bodyPr/>
          <a:lstStyle>
            <a:lvl1pPr>
              <a:defRPr/>
            </a:lvl1pPr>
          </a:lstStyle>
          <a:p>
            <a:pPr>
              <a:defRPr/>
            </a:pPr>
            <a:fld id="{39FD7C7D-46D7-4A40-8B25-BBF126B870A7}" type="datetimeFigureOut">
              <a:rPr lang="ru-RU"/>
              <a:pPr>
                <a:defRPr/>
              </a:pPr>
              <a:t>03.09.2021</a:t>
            </a:fld>
            <a:endParaRPr lang="ru-RU"/>
          </a:p>
        </p:txBody>
      </p:sp>
      <p:sp>
        <p:nvSpPr>
          <p:cNvPr id="10" name="Footer Placeholder 5"/>
          <p:cNvSpPr>
            <a:spLocks noGrp="1"/>
          </p:cNvSpPr>
          <p:nvPr>
            <p:ph type="ftr" sz="quarter" idx="11"/>
          </p:nvPr>
        </p:nvSpPr>
        <p:spPr/>
        <p:txBody>
          <a:bodyPr/>
          <a:lstStyle>
            <a:lvl1pPr>
              <a:defRPr/>
            </a:lvl1pPr>
          </a:lstStyle>
          <a:p>
            <a:pPr>
              <a:defRPr/>
            </a:pPr>
            <a:endParaRPr lang="ru-RU"/>
          </a:p>
        </p:txBody>
      </p:sp>
      <p:sp>
        <p:nvSpPr>
          <p:cNvPr id="11" name="Slide Number Placeholder 6"/>
          <p:cNvSpPr>
            <a:spLocks noGrp="1"/>
          </p:cNvSpPr>
          <p:nvPr>
            <p:ph type="sldNum" sz="quarter" idx="12"/>
          </p:nvPr>
        </p:nvSpPr>
        <p:spPr/>
        <p:txBody>
          <a:bodyPr/>
          <a:lstStyle>
            <a:lvl1pPr>
              <a:defRPr/>
            </a:lvl1pPr>
          </a:lstStyle>
          <a:p>
            <a:pPr>
              <a:defRPr/>
            </a:pPr>
            <a:fld id="{142F3816-61D1-4FDF-82AF-AA78DB8F744C}"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1793875" y="4371975"/>
            <a:ext cx="6511925" cy="1143000"/>
          </a:xfrm>
          <a:prstGeom prst="rect">
            <a:avLst/>
          </a:prstGeom>
          <a:effectLst/>
        </p:spPr>
        <p:txBody>
          <a:bodyPr vert="horz" lIns="91440" tIns="45720" rIns="91440" bIns="45720" rtlCol="0" anchor="t" anchorCtr="0">
            <a:noAutofit/>
          </a:bodyPr>
          <a:lstStyle/>
          <a:p>
            <a:r>
              <a:rPr lang="ru-RU"/>
              <a:t>Образец заголовка</a:t>
            </a:r>
            <a:endParaRPr lang="en-US" dirty="0"/>
          </a:p>
        </p:txBody>
      </p:sp>
      <p:sp>
        <p:nvSpPr>
          <p:cNvPr id="1037" name="Text Placeholder 2"/>
          <p:cNvSpPr>
            <a:spLocks noGrp="1"/>
          </p:cNvSpPr>
          <p:nvPr>
            <p:ph type="body" idx="1"/>
          </p:nvPr>
        </p:nvSpPr>
        <p:spPr bwMode="auto">
          <a:xfrm>
            <a:off x="1143000" y="731838"/>
            <a:ext cx="6400800" cy="34750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fontAlgn="auto">
              <a:spcBef>
                <a:spcPts val="0"/>
              </a:spcBef>
              <a:spcAft>
                <a:spcPts val="0"/>
              </a:spcAft>
              <a:defRPr sz="1100" b="1">
                <a:solidFill>
                  <a:schemeClr val="tx1">
                    <a:lumMod val="50000"/>
                    <a:lumOff val="50000"/>
                  </a:schemeClr>
                </a:solidFill>
                <a:latin typeface="+mn-lt"/>
              </a:defRPr>
            </a:lvl1pPr>
          </a:lstStyle>
          <a:p>
            <a:pPr>
              <a:defRPr/>
            </a:pPr>
            <a:fld id="{5E65AA73-C98C-4F1E-8540-0E834FD5E504}" type="datetimeFigureOut">
              <a:rPr lang="ru-RU"/>
              <a:pPr>
                <a:defRPr/>
              </a:pPr>
              <a:t>03.09.2021</a:t>
            </a:fld>
            <a:endParaRPr lang="ru-RU"/>
          </a:p>
        </p:txBody>
      </p:sp>
      <p:sp>
        <p:nvSpPr>
          <p:cNvPr id="5" name="Footer Placeholder 4"/>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lgn="l" fontAlgn="auto">
              <a:spcBef>
                <a:spcPts val="0"/>
              </a:spcBef>
              <a:spcAft>
                <a:spcPts val="0"/>
              </a:spcAft>
              <a:defRPr sz="1100" b="1">
                <a:solidFill>
                  <a:schemeClr val="tx1">
                    <a:lumMod val="50000"/>
                    <a:lumOff val="50000"/>
                  </a:schemeClr>
                </a:solidFill>
                <a:latin typeface="+mn-lt"/>
              </a:defRPr>
            </a:lvl1pPr>
          </a:lstStyle>
          <a:p>
            <a:pPr>
              <a:defRPr/>
            </a:pPr>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fontAlgn="auto">
              <a:spcBef>
                <a:spcPts val="0"/>
              </a:spcBef>
              <a:spcAft>
                <a:spcPts val="0"/>
              </a:spcAft>
              <a:defRPr sz="1200" b="1">
                <a:solidFill>
                  <a:schemeClr val="tx1">
                    <a:lumMod val="50000"/>
                    <a:lumOff val="50000"/>
                  </a:schemeClr>
                </a:solidFill>
                <a:latin typeface="+mn-lt"/>
              </a:defRPr>
            </a:lvl1pPr>
          </a:lstStyle>
          <a:p>
            <a:pPr>
              <a:defRPr/>
            </a:pPr>
            <a:fld id="{A970A50E-B26F-4CA1-9F0A-5FD4D6FFE3AA}"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3" r:id="rId3"/>
    <p:sldLayoutId id="2147483670" r:id="rId4"/>
    <p:sldLayoutId id="2147483669" r:id="rId5"/>
    <p:sldLayoutId id="2147483668" r:id="rId6"/>
    <p:sldLayoutId id="2147483667" r:id="rId7"/>
    <p:sldLayoutId id="2147483666" r:id="rId8"/>
    <p:sldLayoutId id="2147483674" r:id="rId9"/>
    <p:sldLayoutId id="2147483665" r:id="rId10"/>
    <p:sldLayoutId id="2147483664" r:id="rId11"/>
  </p:sldLayoutIdLst>
  <p:txStyles>
    <p:titleStyle>
      <a:lvl1pPr marL="319088" indent="-319088" algn="r" rtl="0" eaLnBrk="0" fontAlgn="base" hangingPunct="0">
        <a:spcBef>
          <a:spcPct val="0"/>
        </a:spcBef>
        <a:spcAft>
          <a:spcPct val="0"/>
        </a:spcAft>
        <a:buClr>
          <a:srgbClr val="78697B"/>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78697B"/>
        </a:buClr>
        <a:buSzPct val="128000"/>
        <a:buFont typeface="Georgia"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78697B"/>
        </a:buClr>
        <a:buSzPct val="128000"/>
        <a:buFont typeface="Georgia"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78697B"/>
        </a:buClr>
        <a:buSzPct val="128000"/>
        <a:buFont typeface="Georgia"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78697B"/>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eaLnBrk="0" fontAlgn="base" hangingPunct="0">
        <a:spcBef>
          <a:spcPct val="20000"/>
        </a:spcBef>
        <a:spcAft>
          <a:spcPts val="300"/>
        </a:spcAft>
        <a:buClr>
          <a:srgbClr val="78697B"/>
        </a:buClr>
        <a:buSzPct val="130000"/>
        <a:buFont typeface="Georgia" pitchFamily="18" charset="0"/>
        <a:buChar char="*"/>
        <a:defRPr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78697B"/>
        </a:buClr>
        <a:buSzPct val="130000"/>
        <a:buFont typeface="Georgia" pitchFamily="18" charset="0"/>
        <a:buChar char="*"/>
        <a:defRPr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78697B"/>
        </a:buClr>
        <a:buSzPct val="130000"/>
        <a:buFont typeface="Georgia" pitchFamily="18" charset="0"/>
        <a:buChar char="*"/>
        <a:defRPr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78697B"/>
        </a:buClr>
        <a:buSzPct val="130000"/>
        <a:buFont typeface="Georgia" pitchFamily="18" charset="0"/>
        <a:buChar char="*"/>
        <a:defRPr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78697B"/>
        </a:buClr>
        <a:buSzPct val="130000"/>
        <a:buFont typeface="Georgia"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garantf1://10005807.2302/" TargetMode="External"/><Relationship Id="rId2" Type="http://schemas.openxmlformats.org/officeDocument/2006/relationships/hyperlink" Target="garantf1://12028809.1200/" TargetMode="External"/><Relationship Id="rId1" Type="http://schemas.openxmlformats.org/officeDocument/2006/relationships/slideLayout" Target="../slideLayouts/slideLayout7.xml"/><Relationship Id="rId6" Type="http://schemas.openxmlformats.org/officeDocument/2006/relationships/hyperlink" Target="garantf1://10005807.2202/" TargetMode="External"/><Relationship Id="rId5" Type="http://schemas.openxmlformats.org/officeDocument/2006/relationships/hyperlink" Target="garantf1://12028809.1542/" TargetMode="External"/><Relationship Id="rId4" Type="http://schemas.openxmlformats.org/officeDocument/2006/relationships/hyperlink" Target="garantf1://79628.800/"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hyperlink" Target="garantf1://12028809.226/"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garantf1://12028809.0/" TargetMode="Externa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garantF1://1699054.0"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garantF1://12028809.0"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garantF1://12028809.0"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garantF1://1699054.0"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garantf1://12028809.133/"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Подзаголовок 2"/>
          <p:cNvSpPr>
            <a:spLocks noGrp="1"/>
          </p:cNvSpPr>
          <p:nvPr>
            <p:ph type="subTitle" idx="1"/>
          </p:nvPr>
        </p:nvSpPr>
        <p:spPr>
          <a:xfrm>
            <a:off x="285720" y="5072074"/>
            <a:ext cx="8607455" cy="1214446"/>
          </a:xfrm>
        </p:spPr>
        <p:txBody>
          <a:bodyPr>
            <a:normAutofit/>
          </a:bodyPr>
          <a:lstStyle/>
          <a:p>
            <a:r>
              <a:rPr lang="ru-RU" sz="1800" dirty="0"/>
              <a:t>Лекция – презентация для слушателей курсов повышения квалификации помощников судей.</a:t>
            </a:r>
          </a:p>
          <a:p>
            <a:r>
              <a:rPr lang="ru-RU" sz="1800" dirty="0"/>
              <a:t>Автор: </a:t>
            </a:r>
            <a:r>
              <a:rPr lang="ru-RU" sz="1800" dirty="0" err="1"/>
              <a:t>к.ю.н</a:t>
            </a:r>
            <a:r>
              <a:rPr lang="ru-RU" sz="1800" dirty="0"/>
              <a:t>., доцент кафедры гражданского права и процесса Р.Р. Янева.</a:t>
            </a:r>
          </a:p>
          <a:p>
            <a:pPr eaLnBrk="1" hangingPunct="1"/>
            <a:endParaRPr lang="ru-RU" dirty="0"/>
          </a:p>
        </p:txBody>
      </p:sp>
      <p:sp>
        <p:nvSpPr>
          <p:cNvPr id="14339" name="TextBox 5"/>
          <p:cNvSpPr txBox="1">
            <a:spLocks noChangeArrowheads="1"/>
          </p:cNvSpPr>
          <p:nvPr/>
        </p:nvSpPr>
        <p:spPr bwMode="auto">
          <a:xfrm>
            <a:off x="3500430" y="6286520"/>
            <a:ext cx="2074874" cy="369332"/>
          </a:xfrm>
          <a:prstGeom prst="rect">
            <a:avLst/>
          </a:prstGeom>
          <a:noFill/>
          <a:ln w="9525">
            <a:noFill/>
            <a:miter lim="800000"/>
            <a:headEnd/>
            <a:tailEnd/>
          </a:ln>
        </p:spPr>
        <p:txBody>
          <a:bodyPr wrap="square">
            <a:spAutoFit/>
          </a:bodyPr>
          <a:lstStyle/>
          <a:p>
            <a:r>
              <a:rPr lang="ru-RU" dirty="0">
                <a:latin typeface="Trebuchet MS" pitchFamily="34" charset="0"/>
              </a:rPr>
              <a:t>Оренбург - 2021</a:t>
            </a:r>
          </a:p>
        </p:txBody>
      </p:sp>
      <p:sp>
        <p:nvSpPr>
          <p:cNvPr id="5" name="Прямоугольник 4"/>
          <p:cNvSpPr/>
          <p:nvPr/>
        </p:nvSpPr>
        <p:spPr>
          <a:xfrm>
            <a:off x="87955" y="785794"/>
            <a:ext cx="9056045" cy="2800767"/>
          </a:xfrm>
          <a:prstGeom prst="rect">
            <a:avLst/>
          </a:prstGeom>
          <a:noFill/>
        </p:spPr>
        <p:txBody>
          <a:bodyPr wrap="square" lIns="91440" tIns="45720" rIns="91440" bIns="45720">
            <a:spAutoFit/>
          </a:bodyPr>
          <a:lstStyle/>
          <a:p>
            <a:pPr algn="ctr"/>
            <a:r>
              <a:rPr lang="ru-RU" sz="4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Особенности работы помощника судьи по отдельным категориям гражданских дел</a:t>
            </a:r>
          </a:p>
        </p:txBody>
      </p:sp>
    </p:spTree>
  </p:cSld>
  <p:clrMapOvr>
    <a:masterClrMapping/>
  </p:clrMapOvr>
  <p:transition spd="slow">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42910" y="357166"/>
            <a:ext cx="7929618" cy="5909310"/>
          </a:xfrm>
          <a:prstGeom prst="rect">
            <a:avLst/>
          </a:prstGeom>
        </p:spPr>
        <p:txBody>
          <a:bodyPr wrap="square">
            <a:spAutoFit/>
          </a:bodyPr>
          <a:lstStyle/>
          <a:p>
            <a:pPr indent="449263" algn="just"/>
            <a:r>
              <a:rPr lang="ru-RU" dirty="0"/>
              <a:t>Помощник судьи изначально анализирует поступающие заявления, в том числе исковые, и может самостоятельно или после консультации с судьей определить наличие предпосылок возбуждения производства по делу, подготовив для подписи судьей определение о возбуждении производства по делу и подготовке дела к судебному заседанию. При выявлении же недостатков заявления - готовить иной процессуальный акт по указанию судьи.</a:t>
            </a:r>
          </a:p>
          <a:p>
            <a:pPr indent="449263" algn="just"/>
            <a:endParaRPr lang="ru-RU" dirty="0">
              <a:solidFill>
                <a:schemeClr val="bg2">
                  <a:lumMod val="50000"/>
                </a:schemeClr>
              </a:solidFill>
            </a:endParaRPr>
          </a:p>
          <a:p>
            <a:pPr indent="449263" algn="just"/>
            <a:r>
              <a:rPr lang="ru-RU" dirty="0">
                <a:solidFill>
                  <a:schemeClr val="bg2">
                    <a:lumMod val="50000"/>
                  </a:schemeClr>
                </a:solidFill>
              </a:rPr>
              <a:t>Подготовительная работа помощника судьи включает в себя подбор нормативных правовых актов, регулирующих спорные правоотношения.</a:t>
            </a:r>
          </a:p>
          <a:p>
            <a:pPr indent="449263" algn="just"/>
            <a:endParaRPr lang="ru-RU" dirty="0">
              <a:solidFill>
                <a:schemeClr val="bg2">
                  <a:lumMod val="50000"/>
                </a:schemeClr>
              </a:solidFill>
            </a:endParaRPr>
          </a:p>
          <a:p>
            <a:pPr indent="449263" algn="just"/>
            <a:r>
              <a:rPr lang="ru-RU" dirty="0"/>
              <a:t> </a:t>
            </a:r>
            <a:r>
              <a:rPr lang="ru-RU" b="1" dirty="0">
                <a:solidFill>
                  <a:srgbClr val="0070C0"/>
                </a:solidFill>
              </a:rPr>
              <a:t>Пользуясь справочными правовыми системами, следует определить перечень нормативных правовых актов, а также установить их действующие редакции. При этом следует иметь в виду, что законодатель, издавая новые акты, а также внося изменения и дополнения в них, может предусматривать особый порядок введения их в действие. Поэтому следует установить, какая редакция документа применима к рассматриваемому судом спорному правоотношению</a:t>
            </a:r>
            <a:r>
              <a:rPr lang="ru-RU" dirty="0"/>
              <a:t>.</a:t>
            </a:r>
          </a:p>
          <a:p>
            <a:pPr indent="449263" algn="just"/>
            <a:endParaRPr lang="ru-RU" dirty="0"/>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42910" y="428604"/>
            <a:ext cx="8001056" cy="6186309"/>
          </a:xfrm>
          <a:prstGeom prst="rect">
            <a:avLst/>
          </a:prstGeom>
        </p:spPr>
        <p:txBody>
          <a:bodyPr wrap="square">
            <a:spAutoFit/>
          </a:bodyPr>
          <a:lstStyle/>
          <a:p>
            <a:pPr algn="ctr"/>
            <a:r>
              <a:rPr lang="ru-RU" b="1" dirty="0">
                <a:solidFill>
                  <a:schemeClr val="bg2">
                    <a:lumMod val="50000"/>
                  </a:schemeClr>
                </a:solidFill>
              </a:rPr>
              <a:t>В подготовительную работу помощника судьи включается поиск материалов судебной практики по отдельным категориям гражданских дел. </a:t>
            </a:r>
          </a:p>
          <a:p>
            <a:pPr algn="ctr"/>
            <a:endParaRPr lang="ru-RU" b="1" dirty="0">
              <a:solidFill>
                <a:schemeClr val="bg2">
                  <a:lumMod val="50000"/>
                </a:schemeClr>
              </a:solidFill>
            </a:endParaRPr>
          </a:p>
          <a:p>
            <a:pPr indent="719138" algn="just"/>
            <a:r>
              <a:rPr lang="ru-RU" dirty="0"/>
              <a:t>Так, следует проверить наличие постановлений Пленума Верховного Суда РФ по соответствующей категории дел, а также их действующую редакцию. Кроме этого, следует подобрать решения по конкретным делам по интересующей категории дел с целью соблюдения требования об единообразии судебной практики.</a:t>
            </a:r>
          </a:p>
          <a:p>
            <a:pPr algn="ctr"/>
            <a:endParaRPr lang="ru-RU" dirty="0">
              <a:solidFill>
                <a:schemeClr val="bg2">
                  <a:lumMod val="50000"/>
                </a:schemeClr>
              </a:solidFill>
            </a:endParaRPr>
          </a:p>
          <a:p>
            <a:pPr algn="ctr"/>
            <a:endParaRPr lang="ru-RU" dirty="0">
              <a:solidFill>
                <a:schemeClr val="bg2">
                  <a:lumMod val="50000"/>
                </a:schemeClr>
              </a:solidFill>
            </a:endParaRPr>
          </a:p>
          <a:p>
            <a:pPr algn="ctr"/>
            <a:r>
              <a:rPr lang="ru-RU" b="1" dirty="0">
                <a:solidFill>
                  <a:schemeClr val="bg2">
                    <a:lumMod val="50000"/>
                  </a:schemeClr>
                </a:solidFill>
              </a:rPr>
              <a:t>Работа по изучению и обобщению судебной практики состоит из нескольких этапов:</a:t>
            </a:r>
          </a:p>
          <a:p>
            <a:pPr algn="ctr"/>
            <a:endParaRPr lang="ru-RU" dirty="0">
              <a:solidFill>
                <a:schemeClr val="bg2">
                  <a:lumMod val="50000"/>
                </a:schemeClr>
              </a:solidFill>
            </a:endParaRPr>
          </a:p>
          <a:p>
            <a:pPr>
              <a:buFontTx/>
              <a:buChar char="-"/>
            </a:pPr>
            <a:r>
              <a:rPr lang="ru-RU" dirty="0"/>
              <a:t>  организационно-подготовительный;</a:t>
            </a:r>
          </a:p>
          <a:p>
            <a:pPr>
              <a:buFontTx/>
              <a:buChar char="-"/>
            </a:pPr>
            <a:endParaRPr lang="ru-RU" dirty="0"/>
          </a:p>
          <a:p>
            <a:pPr>
              <a:buFontTx/>
              <a:buChar char="-"/>
            </a:pPr>
            <a:r>
              <a:rPr lang="ru-RU" dirty="0"/>
              <a:t>  непосредственное изучение законодательства, материалов судебных дел и формирования структуры и пунктов обобщения;</a:t>
            </a:r>
          </a:p>
          <a:p>
            <a:pPr>
              <a:buFontTx/>
              <a:buChar char="-"/>
            </a:pPr>
            <a:endParaRPr lang="ru-RU" dirty="0"/>
          </a:p>
          <a:p>
            <a:pPr>
              <a:buFontTx/>
              <a:buChar char="-"/>
            </a:pPr>
            <a:r>
              <a:rPr lang="ru-RU" dirty="0"/>
              <a:t>  составление итогового документа;</a:t>
            </a:r>
          </a:p>
          <a:p>
            <a:pPr>
              <a:buFontTx/>
              <a:buChar char="-"/>
            </a:pPr>
            <a:endParaRPr lang="ru-RU" dirty="0"/>
          </a:p>
          <a:p>
            <a:r>
              <a:rPr lang="ru-RU" dirty="0"/>
              <a:t>-   реализация результатов изучения.</a:t>
            </a:r>
          </a:p>
        </p:txBody>
      </p:sp>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214290"/>
            <a:ext cx="8715436" cy="3416320"/>
          </a:xfrm>
          <a:prstGeom prst="rect">
            <a:avLst/>
          </a:prstGeom>
        </p:spPr>
        <p:txBody>
          <a:bodyPr wrap="square">
            <a:spAutoFit/>
          </a:bodyPr>
          <a:lstStyle/>
          <a:p>
            <a:pPr algn="ctr"/>
            <a:r>
              <a:rPr lang="ru-RU" b="1" dirty="0">
                <a:solidFill>
                  <a:schemeClr val="bg2">
                    <a:lumMod val="50000"/>
                  </a:schemeClr>
                </a:solidFill>
              </a:rPr>
              <a:t>На организационно-подготовительном этапе помощнику следует:</a:t>
            </a:r>
          </a:p>
          <a:p>
            <a:pPr algn="ctr"/>
            <a:endParaRPr lang="ru-RU" b="1" dirty="0">
              <a:solidFill>
                <a:schemeClr val="bg2">
                  <a:lumMod val="50000"/>
                </a:schemeClr>
              </a:solidFill>
            </a:endParaRPr>
          </a:p>
          <a:p>
            <a:pPr algn="just"/>
            <a:r>
              <a:rPr lang="ru-RU" dirty="0"/>
              <a:t>- проанализировать статистические показатели работы суда за соответствующий период;</a:t>
            </a:r>
          </a:p>
          <a:p>
            <a:pPr algn="just"/>
            <a:r>
              <a:rPr lang="ru-RU" dirty="0"/>
              <a:t>- изучить статистику по делам, решения по которым были изменены или отменены судами вышестоящих инстанций;</a:t>
            </a:r>
          </a:p>
          <a:p>
            <a:pPr algn="just"/>
            <a:r>
              <a:rPr lang="ru-RU" dirty="0"/>
              <a:t>- проанализировать материалы судебной практики применения судами законодательства по исследуемой тематике;</a:t>
            </a:r>
          </a:p>
          <a:p>
            <a:pPr algn="just"/>
            <a:r>
              <a:rPr lang="ru-RU" dirty="0"/>
              <a:t>- выявить круг проблем, с которыми сталкиваются судьи при применении нормативных актов по исследуемым вопросам;</a:t>
            </a:r>
          </a:p>
          <a:p>
            <a:pPr algn="just"/>
            <a:r>
              <a:rPr lang="ru-RU" dirty="0"/>
              <a:t>- ознакомиться с предложениями по совершенствованию законодательства, поступившими в суд.</a:t>
            </a:r>
          </a:p>
        </p:txBody>
      </p:sp>
      <p:sp>
        <p:nvSpPr>
          <p:cNvPr id="3" name="Прямоугольник 2"/>
          <p:cNvSpPr/>
          <p:nvPr/>
        </p:nvSpPr>
        <p:spPr>
          <a:xfrm>
            <a:off x="214282" y="3643314"/>
            <a:ext cx="8572560" cy="2862322"/>
          </a:xfrm>
          <a:prstGeom prst="rect">
            <a:avLst/>
          </a:prstGeom>
        </p:spPr>
        <p:txBody>
          <a:bodyPr wrap="square">
            <a:spAutoFit/>
          </a:bodyPr>
          <a:lstStyle/>
          <a:p>
            <a:pPr algn="ctr"/>
            <a:r>
              <a:rPr lang="ru-RU" b="1" dirty="0">
                <a:solidFill>
                  <a:schemeClr val="bg2">
                    <a:lumMod val="50000"/>
                  </a:schemeClr>
                </a:solidFill>
              </a:rPr>
              <a:t>Этап непосредственного изучения законодательства, материалов судебных дел и формирования структуры и пунктов обобщения </a:t>
            </a:r>
            <a:r>
              <a:rPr lang="ru-RU" dirty="0"/>
              <a:t>необходимо начинать с изучения:</a:t>
            </a:r>
          </a:p>
          <a:p>
            <a:pPr algn="ctr"/>
            <a:endParaRPr lang="ru-RU" dirty="0"/>
          </a:p>
          <a:p>
            <a:pPr algn="just"/>
            <a:r>
              <a:rPr lang="ru-RU" dirty="0"/>
              <a:t>- нормативных правовых актов;</a:t>
            </a:r>
          </a:p>
          <a:p>
            <a:pPr algn="just"/>
            <a:r>
              <a:rPr lang="ru-RU" dirty="0"/>
              <a:t>- разъяснений Пленума ВС РФ по вопросам судебной практики;</a:t>
            </a:r>
          </a:p>
          <a:p>
            <a:pPr algn="just"/>
            <a:r>
              <a:rPr lang="ru-RU" dirty="0"/>
              <a:t>- постановлений Президиума ВС РФ по конкретным делам;</a:t>
            </a:r>
          </a:p>
          <a:p>
            <a:pPr algn="just"/>
            <a:r>
              <a:rPr lang="ru-RU" dirty="0"/>
              <a:t>- информационных писем Президиума ВС РФ;</a:t>
            </a:r>
          </a:p>
          <a:p>
            <a:pPr algn="just"/>
            <a:r>
              <a:rPr lang="ru-RU" dirty="0"/>
              <a:t>- специальной литературы и иных материалов по проблемам, касающимся обобщаемой темы.</a:t>
            </a:r>
          </a:p>
        </p:txBody>
      </p:sp>
    </p:spTree>
  </p:cSld>
  <p:clrMapOvr>
    <a:masterClrMapping/>
  </p:clrMapOvr>
  <p:transition>
    <p:cut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363915"/>
            <a:ext cx="8358246" cy="6355586"/>
          </a:xfrm>
          <a:prstGeom prst="rect">
            <a:avLst/>
          </a:prstGeom>
        </p:spPr>
        <p:txBody>
          <a:bodyPr wrap="square">
            <a:spAutoFit/>
          </a:bodyPr>
          <a:lstStyle/>
          <a:p>
            <a:pPr indent="719138" algn="ctr"/>
            <a:r>
              <a:rPr lang="ru-RU" sz="1600" b="1" dirty="0">
                <a:solidFill>
                  <a:schemeClr val="bg2">
                    <a:lumMod val="50000"/>
                  </a:schemeClr>
                </a:solidFill>
              </a:rPr>
              <a:t>Составление итогового документа</a:t>
            </a:r>
          </a:p>
          <a:p>
            <a:pPr indent="719138" algn="ctr"/>
            <a:endParaRPr lang="ru-RU" sz="1600" b="1" dirty="0">
              <a:solidFill>
                <a:schemeClr val="bg2">
                  <a:lumMod val="50000"/>
                </a:schemeClr>
              </a:solidFill>
            </a:endParaRPr>
          </a:p>
          <a:p>
            <a:pPr indent="719138" algn="just"/>
            <a:r>
              <a:rPr lang="ru-RU" sz="1500" dirty="0"/>
              <a:t>Тезис должен быть лаконичным по изложению, но емким по содержанию;  профессионально изложенным, но понятным даже неподготовленному читателю; обоснованным логически либо эмпирически.</a:t>
            </a:r>
          </a:p>
          <a:p>
            <a:pPr indent="719138" algn="just"/>
            <a:r>
              <a:rPr lang="ru-RU" sz="1500" dirty="0"/>
              <a:t>В описательной части в сжатой форме со ссылкой на действующее законодательство излагаются:</a:t>
            </a:r>
          </a:p>
          <a:p>
            <a:pPr indent="719138" algn="just"/>
            <a:r>
              <a:rPr lang="ru-RU" sz="1500" dirty="0"/>
              <a:t>- требования истца (заявителя) и обстоятельства, на которых они основаны;</a:t>
            </a:r>
          </a:p>
          <a:p>
            <a:pPr indent="719138" algn="just"/>
            <a:r>
              <a:rPr lang="ru-RU" sz="1500" dirty="0"/>
              <a:t>- мотивы возражений ответчика (заинтересованной стороны);</a:t>
            </a:r>
          </a:p>
          <a:p>
            <a:pPr indent="719138" algn="just"/>
            <a:r>
              <a:rPr lang="ru-RU" sz="1500" dirty="0"/>
              <a:t>- краткое содержание правоотношений, возникших между сторонами;</a:t>
            </a:r>
          </a:p>
          <a:p>
            <a:pPr indent="719138" algn="just"/>
            <a:r>
              <a:rPr lang="ru-RU" sz="1500" dirty="0"/>
              <a:t>- Позиция суда, принявшего решение; если дело рассматривалось в суде апелляционной или кассационной инстанций и принято постановление об отмене (изменении) решения суда, излагается правовая позиция соответствующей судебной инстанции и ее правовое обоснование.</a:t>
            </a:r>
          </a:p>
          <a:p>
            <a:pPr indent="719138" algn="just"/>
            <a:r>
              <a:rPr lang="ru-RU" sz="1500" dirty="0"/>
              <a:t>Мотивировка оснований, по которым решение суда правомерно отменено (изменено), может быть усилена со ссылками на соответствующие нормативные правовые акты.</a:t>
            </a:r>
          </a:p>
          <a:p>
            <a:pPr indent="719138" algn="just"/>
            <a:r>
              <a:rPr lang="ru-RU" sz="1500" dirty="0"/>
              <a:t>После завершения изучения материалов судебных дел подготовленные пункты обзора формируются в итоговый документ - аналитическую справку, в которой формулируются вопросы и излагаются возможные подходы к их решению. Последовательность расположения пунктов определяется целями, определенными разработчиками документа.</a:t>
            </a:r>
          </a:p>
          <a:p>
            <a:pPr indent="719138" algn="just"/>
            <a:r>
              <a:rPr lang="ru-RU" sz="1600" b="1" dirty="0">
                <a:solidFill>
                  <a:schemeClr val="bg2">
                    <a:lumMod val="50000"/>
                  </a:schemeClr>
                </a:solidFill>
              </a:rPr>
              <a:t>На последнем этапе подготовки обзора судебной практики </a:t>
            </a:r>
            <a:r>
              <a:rPr lang="ru-RU" sz="1500" dirty="0"/>
              <a:t>проект документа подлежит обсуждению заинтересованными лицами. После внесения необходимых изменений и дополнений с учетом предложений, внесенных лицами, участвующими в обсуждении этого обобщения, проект документа после согласования с председателем суда вносится на рассмотрение президиума соответствующего суда. </a:t>
            </a: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ый прямоугольник 2"/>
          <p:cNvSpPr/>
          <p:nvPr/>
        </p:nvSpPr>
        <p:spPr>
          <a:xfrm>
            <a:off x="500034" y="214290"/>
            <a:ext cx="8286808" cy="1571636"/>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357158" y="0"/>
            <a:ext cx="8501122" cy="4693593"/>
          </a:xfrm>
          <a:prstGeom prst="rect">
            <a:avLst/>
          </a:prstGeom>
        </p:spPr>
        <p:txBody>
          <a:bodyPr wrap="square">
            <a:spAutoFit/>
          </a:bodyPr>
          <a:lstStyle/>
          <a:p>
            <a:pPr algn="ctr"/>
            <a:endParaRPr lang="ru-RU" b="1" dirty="0">
              <a:solidFill>
                <a:schemeClr val="bg1"/>
              </a:solidFill>
            </a:endParaRPr>
          </a:p>
          <a:p>
            <a:pPr algn="ctr"/>
            <a:r>
              <a:rPr lang="ru-RU" b="1" dirty="0">
                <a:solidFill>
                  <a:schemeClr val="bg1"/>
                </a:solidFill>
              </a:rPr>
              <a:t>Особенности работы помощника судьи по отдельным категориям гражданских дел обусловлены их спецификой, которая вытекает из предмета и основания иска, субъектного состава процесса, предмета доказывания и необходимых доказательств, мировых соглашений и судебные решений, выносимых в результате рассмотрения дела.</a:t>
            </a:r>
          </a:p>
          <a:p>
            <a:pPr algn="ctr"/>
            <a:endParaRPr lang="ru-RU" b="1" dirty="0">
              <a:ln w="17780" cmpd="sng">
                <a:solidFill>
                  <a:srgbClr val="FFFFFF"/>
                </a:solidFill>
                <a:prstDash val="solid"/>
                <a:miter lim="800000"/>
              </a:ln>
              <a:solidFill>
                <a:schemeClr val="bg2">
                  <a:lumMod val="50000"/>
                </a:schemeClr>
              </a:solidFill>
              <a:latin typeface="Arial" pitchFamily="34" charset="0"/>
              <a:cs typeface="Arial" pitchFamily="34" charset="0"/>
            </a:endParaRPr>
          </a:p>
          <a:p>
            <a:pPr indent="539750" algn="just"/>
            <a:r>
              <a:rPr lang="ru-RU" sz="1500" b="1" dirty="0">
                <a:solidFill>
                  <a:schemeClr val="bg2">
                    <a:lumMod val="50000"/>
                  </a:schemeClr>
                </a:solidFill>
              </a:rPr>
              <a:t>Материальное правоотношение, наличие или отсутствие которого требуется установить при рассмотрении и разрешении дела, оказывает существенное влияние на содержание подготовки гражданских дел к судебному разбирательству.</a:t>
            </a:r>
          </a:p>
          <a:p>
            <a:pPr indent="539750" algn="just"/>
            <a:endParaRPr lang="ru-RU" sz="1600" dirty="0"/>
          </a:p>
          <a:p>
            <a:pPr indent="539750" algn="just"/>
            <a:r>
              <a:rPr lang="ru-RU" sz="1600" dirty="0"/>
              <a:t>Помощник судьи должен содействовать суду в определении характера правоотношения, из которого возник спор, обстоятельств, имеющих значение для правильного разрешения дела, исходя из норм, подлежащих применению по делу, и круг доказательств, требуемых для подтверждения этих обстоятельств.</a:t>
            </a:r>
          </a:p>
          <a:p>
            <a:pPr indent="539750" algn="just"/>
            <a:endParaRPr lang="ru-RU" sz="1500" b="1" dirty="0">
              <a:solidFill>
                <a:schemeClr val="bg2">
                  <a:lumMod val="50000"/>
                </a:schemeClr>
              </a:solidFill>
            </a:endParaRPr>
          </a:p>
          <a:p>
            <a:pPr indent="539750" algn="just"/>
            <a:endParaRPr lang="ru-RU" sz="1500" dirty="0">
              <a:solidFill>
                <a:schemeClr val="bg2">
                  <a:lumMod val="50000"/>
                </a:schemeClr>
              </a:solidFill>
            </a:endParaRPr>
          </a:p>
          <a:p>
            <a:pPr indent="539750" algn="just"/>
            <a:endParaRPr lang="ru-RU" dirty="0"/>
          </a:p>
        </p:txBody>
      </p:sp>
      <p:pic>
        <p:nvPicPr>
          <p:cNvPr id="4" name="Picture 3"/>
          <p:cNvPicPr>
            <a:picLocks noChangeAspect="1" noChangeArrowheads="1"/>
          </p:cNvPicPr>
          <p:nvPr/>
        </p:nvPicPr>
        <p:blipFill>
          <a:blip r:embed="rId2" cstate="print"/>
          <a:srcRect/>
          <a:stretch>
            <a:fillRect/>
          </a:stretch>
        </p:blipFill>
        <p:spPr bwMode="auto">
          <a:xfrm>
            <a:off x="3286116" y="4492970"/>
            <a:ext cx="2677458" cy="2079302"/>
          </a:xfrm>
          <a:prstGeom prst="rect">
            <a:avLst/>
          </a:prstGeom>
          <a:solidFill>
            <a:schemeClr val="bg1"/>
          </a:solidFill>
          <a:ln>
            <a:noFill/>
          </a:ln>
          <a:effectLst>
            <a:softEdge rad="127000"/>
          </a:effectLst>
        </p:spPr>
      </p:pic>
    </p:spTree>
  </p:cSld>
  <p:clrMapOvr>
    <a:masterClrMapping/>
  </p:clrMapOvr>
  <p:transition>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14348" y="571480"/>
            <a:ext cx="7929618" cy="6186309"/>
          </a:xfrm>
          <a:prstGeom prst="rect">
            <a:avLst/>
          </a:prstGeom>
        </p:spPr>
        <p:txBody>
          <a:bodyPr wrap="square">
            <a:spAutoFit/>
          </a:bodyPr>
          <a:lstStyle/>
          <a:p>
            <a:pPr indent="539750" algn="just"/>
            <a:r>
              <a:rPr lang="ru-RU" dirty="0"/>
              <a:t>Так, с учетом специфики дел </a:t>
            </a:r>
            <a:r>
              <a:rPr lang="ru-RU" b="1" dirty="0"/>
              <a:t>о защите чести, достоинства и деловой репутации </a:t>
            </a:r>
            <a:r>
              <a:rPr lang="ru-RU" dirty="0"/>
              <a:t>при их подготовке должны применяться общепризнанные принципы и нормы международного права и международные договоры РФ, содержащие обязательства государств обеспечивать каждому, находящемуся под их юрисдикцией, определенные международными актами права и свободы, а также учитываться правовая позиция Европейского суда по правам человека, выраженная в его постановлениях, касающаяся вопросов толкования и применения Конвенции о защите прав человека и основных свобод.</a:t>
            </a:r>
          </a:p>
          <a:p>
            <a:pPr indent="539750" algn="just"/>
            <a:r>
              <a:rPr lang="ru-RU" dirty="0">
                <a:solidFill>
                  <a:schemeClr val="bg2">
                    <a:lumMod val="50000"/>
                  </a:schemeClr>
                </a:solidFill>
              </a:rPr>
              <a:t>При подготовке таких дел обстоятельства, имеющие значение для дела, и необходимые доказательства по делу должны определяться не только с учетом права истца на судебную защиту от неправдивых порочащих его сведений, но и прав и свобод ответчика, гарантированных Конституцией РФ. </a:t>
            </a:r>
          </a:p>
          <a:p>
            <a:pPr indent="539750" algn="just"/>
            <a:r>
              <a:rPr lang="ru-RU" dirty="0"/>
              <a:t>При определении юридически значимых обстоятельств по делам, связанным с распространением недостоверных порочащих сведений средством массовой информации, необходимо принимать во внимание положения ст. 57 Закона РФ "О средствах массовой информации", устанавливающей перечень случаев освобождения от ответственности за распространение таких сведений.</a:t>
            </a:r>
          </a:p>
          <a:p>
            <a:pPr indent="449263" algn="just"/>
            <a:endParaRPr lang="ru-RU" dirty="0"/>
          </a:p>
          <a:p>
            <a:pPr indent="449263" algn="just"/>
            <a:endParaRPr lang="ru-RU" dirty="0"/>
          </a:p>
        </p:txBody>
      </p:sp>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428604"/>
            <a:ext cx="8358246" cy="5078313"/>
          </a:xfrm>
          <a:prstGeom prst="rect">
            <a:avLst/>
          </a:prstGeom>
        </p:spPr>
        <p:txBody>
          <a:bodyPr wrap="square">
            <a:spAutoFit/>
          </a:bodyPr>
          <a:lstStyle/>
          <a:p>
            <a:pPr indent="630238" algn="just"/>
            <a:r>
              <a:rPr lang="ru-RU" dirty="0"/>
              <a:t>Подготовка к судебному разбирательству дел </a:t>
            </a:r>
            <a:r>
              <a:rPr lang="ru-RU" b="1" dirty="0"/>
              <a:t>по спорам, связанным с защитой права собственности</a:t>
            </a:r>
            <a:r>
              <a:rPr lang="ru-RU" dirty="0"/>
              <a:t>, особенно на недвижимое имущество, представляет определенную сложность, поскольку уже на этой стадии гражданского процесса требуется учитывать целый комплекс правовых норм, регулирующих различные отношения собственности. </a:t>
            </a:r>
          </a:p>
          <a:p>
            <a:pPr indent="630238" algn="just"/>
            <a:endParaRPr lang="ru-RU" dirty="0"/>
          </a:p>
          <a:p>
            <a:pPr indent="630238" algn="just"/>
            <a:r>
              <a:rPr lang="ru-RU" dirty="0"/>
              <a:t>Вместе с тем, по каждому делу следует учитывать общие принципы и нормы, относящиеся к праву собственности, и предлагать сторонам представить доказательства, имеющие общее значение при разрешении споров о собственности (соответствующие выписки из ЕГРП, кадастровые паспорта, свидетельства о государственной регистрации прав, документы со штампом регистрационной надписи о государственной регистрации права собственности или иного вещного права, возникшего на основании сделки, акты, договоры и другие документы, на основании которых возникло право собственности, соответствующие планы, экспликации, а также другие предусмотренные процессуальным законодательством доказательства, подтверждающие соответствующие права лиц, участвующих в деле).</a:t>
            </a:r>
          </a:p>
        </p:txBody>
      </p:sp>
    </p:spTree>
  </p:cSld>
  <p:clrMapOvr>
    <a:masterClrMapping/>
  </p:clrMapOvr>
  <p:transition>
    <p:cut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285729"/>
            <a:ext cx="8643998" cy="3816429"/>
          </a:xfrm>
          <a:prstGeom prst="rect">
            <a:avLst/>
          </a:prstGeom>
        </p:spPr>
        <p:txBody>
          <a:bodyPr wrap="square">
            <a:spAutoFit/>
          </a:bodyPr>
          <a:lstStyle/>
          <a:p>
            <a:pPr indent="719138" algn="just"/>
            <a:r>
              <a:rPr lang="ru-RU" sz="1600" dirty="0"/>
              <a:t>При подготовке дел по искам </a:t>
            </a:r>
            <a:r>
              <a:rPr lang="ru-RU" sz="1600" b="1" dirty="0"/>
              <a:t>о признании права собственности на жилой дом, квартиру, </a:t>
            </a:r>
            <a:r>
              <a:rPr lang="ru-RU" sz="1600" dirty="0"/>
              <a:t>в частности, при совершении процессуальных действий, составлении процессуальных документов (определений, ходатайств, запросов и т.п.), установлении необходимых для правильного разрешения дела доказательств следует исходить из нормативных правовых актов, определяющих понятия, содержание и правовой режим этих объектов недвижимости и их составных частей.</a:t>
            </a:r>
          </a:p>
          <a:p>
            <a:pPr indent="719138" algn="just"/>
            <a:endParaRPr lang="ru-RU" sz="1600" dirty="0"/>
          </a:p>
          <a:p>
            <a:pPr indent="719138" algn="just"/>
            <a:r>
              <a:rPr lang="ru-RU" sz="1600" dirty="0"/>
              <a:t>Определенные особенности имеет подготовка к судебному разбирательству дел </a:t>
            </a:r>
            <a:r>
              <a:rPr lang="ru-RU" sz="1600" b="1" dirty="0"/>
              <a:t>по искам о праве собственности на часть жилого дома </a:t>
            </a:r>
            <a:r>
              <a:rPr lang="ru-RU" sz="1600" dirty="0"/>
              <a:t>по основанию участия в его реконструкции, в том числе связанной с возведением пристроек. Существенное значение для правильного разрешения дела в данном случае имеют объем и характер осуществленной реконструкции, под которой понимается изменение параметров объекта капитального строительства, их частей (высоты, количества этажей, площади, объема) и качества инженерно-технического оборудования (п. 14 ст. 1 </a:t>
            </a:r>
            <a:r>
              <a:rPr lang="ru-RU" sz="1600" dirty="0" err="1"/>
              <a:t>ГсК</a:t>
            </a:r>
            <a:r>
              <a:rPr lang="ru-RU" sz="1600" dirty="0"/>
              <a:t> РФ).</a:t>
            </a:r>
          </a:p>
          <a:p>
            <a:pPr indent="719138" algn="just"/>
            <a:endParaRPr lang="ru-RU" dirty="0"/>
          </a:p>
        </p:txBody>
      </p:sp>
      <p:sp>
        <p:nvSpPr>
          <p:cNvPr id="4" name="Прямоугольник 3"/>
          <p:cNvSpPr/>
          <p:nvPr/>
        </p:nvSpPr>
        <p:spPr>
          <a:xfrm>
            <a:off x="285720" y="4071942"/>
            <a:ext cx="8643998" cy="2800767"/>
          </a:xfrm>
          <a:prstGeom prst="rect">
            <a:avLst/>
          </a:prstGeom>
        </p:spPr>
        <p:txBody>
          <a:bodyPr wrap="square">
            <a:spAutoFit/>
          </a:bodyPr>
          <a:lstStyle/>
          <a:p>
            <a:pPr indent="449263" algn="just"/>
            <a:r>
              <a:rPr lang="ru-RU" sz="1600" dirty="0"/>
              <a:t>В процессе подготовки дел </a:t>
            </a:r>
            <a:r>
              <a:rPr lang="ru-RU" sz="1600" b="1" dirty="0"/>
              <a:t>о признании сделки недействительной </a:t>
            </a:r>
            <a:r>
              <a:rPr lang="ru-RU" sz="1600" dirty="0"/>
              <a:t>фактические обстоятельства, имеющие значение для правильного разрешения дела, и необходимые доказательства определяются в зависимости от предмета сделки и характера нарушения, допущенного, по предположению истца, при ее заключении.</a:t>
            </a:r>
          </a:p>
          <a:p>
            <a:pPr indent="449263" algn="just"/>
            <a:endParaRPr lang="ru-RU" sz="1600" dirty="0"/>
          </a:p>
          <a:p>
            <a:pPr indent="449263" algn="just"/>
            <a:r>
              <a:rPr lang="ru-RU" sz="1600" dirty="0"/>
              <a:t>При подготовке дела в части требований, направленных на устранение последствий недействительности сделки, следует учитывать, что такие последствия выражаются не только в обязанности каждой из сторон возвратить другой все полученное в натуре либо возместить его стоимость в деньгах при отсутствии возможности возврата в натуре.</a:t>
            </a:r>
          </a:p>
          <a:p>
            <a:pPr indent="449263" algn="just"/>
            <a:endParaRPr lang="ru-RU" sz="1600" dirty="0"/>
          </a:p>
        </p:txBody>
      </p:sp>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14348" y="285728"/>
            <a:ext cx="8072494" cy="6186309"/>
          </a:xfrm>
          <a:prstGeom prst="rect">
            <a:avLst/>
          </a:prstGeom>
        </p:spPr>
        <p:txBody>
          <a:bodyPr wrap="square">
            <a:spAutoFit/>
          </a:bodyPr>
          <a:lstStyle/>
          <a:p>
            <a:pPr indent="719138" algn="just"/>
            <a:r>
              <a:rPr lang="ru-RU" dirty="0"/>
              <a:t>По делам, связанным с </a:t>
            </a:r>
            <a:r>
              <a:rPr lang="ru-RU" b="1" dirty="0"/>
              <a:t>наследованием</a:t>
            </a:r>
            <a:r>
              <a:rPr lang="ru-RU" dirty="0"/>
              <a:t>, помощник судьи помогает в установлении круга фактов, подлежащих доказыванию исходя из норм наследственного права, применяемых в конкретном случае. Для исков, вытекающих из наследственных правоотношений, характерным является доказывание права на наследство. Поэтому истец не только должен себя соответствующим образом легитимировать, но и обязан доказать: </a:t>
            </a:r>
          </a:p>
          <a:p>
            <a:pPr indent="449263" algn="just">
              <a:buAutoNum type="arabicParenR"/>
            </a:pPr>
            <a:r>
              <a:rPr lang="ru-RU" dirty="0"/>
              <a:t>факт открытия наследства, включая его время и место, поскольку характерной чертой любого иска, связанного с наследованием, является одно из его материально-правовых оснований - возникшее наследственное правоотношение; </a:t>
            </a:r>
          </a:p>
          <a:p>
            <a:pPr indent="449263" algn="just">
              <a:buAutoNum type="arabicParenR"/>
            </a:pPr>
            <a:r>
              <a:rPr lang="ru-RU" dirty="0"/>
              <a:t> факт призвания к наследованию; </a:t>
            </a:r>
          </a:p>
          <a:p>
            <a:pPr indent="449263" algn="just">
              <a:buAutoNum type="arabicParenR"/>
            </a:pPr>
            <a:r>
              <a:rPr lang="ru-RU" dirty="0"/>
              <a:t>факт принадлежности имущества умершему. </a:t>
            </a:r>
          </a:p>
          <a:p>
            <a:pPr indent="449263" algn="just"/>
            <a:r>
              <a:rPr lang="ru-RU" dirty="0"/>
              <a:t>Если в суде рассматривается спор о правах на наследство, то должно быть доказано принятие наследства, причем формальный способ принятия наследства не нуждается в каких-либо дополнительных доказательствах, но он должен отвечать всем предусмотренным законом требованиям, предъявляемым к действительности сделок. Принятие же наследства путем фактического вступления во владение наследственным имуществом может быть подтверждено письменными доказательствами или показаниями свидетелей. Не исключаются и иные доказательства.</a:t>
            </a:r>
          </a:p>
        </p:txBody>
      </p:sp>
    </p:spTree>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642910" y="214290"/>
            <a:ext cx="8143932" cy="25717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500034" y="214291"/>
            <a:ext cx="8358246" cy="2862322"/>
          </a:xfrm>
          <a:prstGeom prst="rect">
            <a:avLst/>
          </a:prstGeom>
        </p:spPr>
        <p:txBody>
          <a:bodyPr wrap="square">
            <a:spAutoFit/>
          </a:bodyPr>
          <a:lstStyle/>
          <a:p>
            <a:pPr algn="ctr"/>
            <a:r>
              <a:rPr lang="ru-RU" b="1" dirty="0">
                <a:solidFill>
                  <a:schemeClr val="bg1"/>
                </a:solidFill>
              </a:rPr>
              <a:t>  На стадии судебного разбирательства помощник должен оперативно исполнять все поручения судьи по актуальным вопросам рассмотрения дела, в том числе по обеспечению явки в процесс его участников, по подготовке проектов процессуальных актов, в том числе об отложении судебного разбирательства, приостановлении производства по делу, о назначении экспертизы и т.п.  </a:t>
            </a:r>
          </a:p>
          <a:p>
            <a:pPr algn="ctr"/>
            <a:r>
              <a:rPr lang="ru-RU" b="1" dirty="0">
                <a:solidFill>
                  <a:schemeClr val="bg1"/>
                </a:solidFill>
              </a:rPr>
              <a:t>Помощникам судей необходимо учитывать материально – правовые и процессуальные особенности рассмотрения отдельных категорий гражданских дел.</a:t>
            </a:r>
          </a:p>
          <a:p>
            <a:pPr algn="ctr"/>
            <a:endParaRPr lang="ru-RU" b="1" dirty="0">
              <a:solidFill>
                <a:schemeClr val="bg2">
                  <a:lumMod val="50000"/>
                </a:schemeClr>
              </a:solidFill>
            </a:endParaRPr>
          </a:p>
        </p:txBody>
      </p:sp>
      <p:sp>
        <p:nvSpPr>
          <p:cNvPr id="1025" name="Rectangle 1"/>
          <p:cNvSpPr>
            <a:spLocks noChangeArrowheads="1"/>
          </p:cNvSpPr>
          <p:nvPr/>
        </p:nvSpPr>
        <p:spPr bwMode="auto">
          <a:xfrm>
            <a:off x="285720" y="2826127"/>
            <a:ext cx="8643998"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50850" algn="just"/>
            <a:r>
              <a:rPr kumimoji="0" lang="ru-RU" sz="1600" b="0" i="0" u="none" strike="noStrike" cap="none" normalizeH="0" baseline="0" dirty="0">
                <a:ln>
                  <a:noFill/>
                </a:ln>
                <a:effectLst/>
                <a:latin typeface="Arial" pitchFamily="34" charset="0"/>
                <a:ea typeface="Times New Roman" pitchFamily="18" charset="0"/>
                <a:cs typeface="Arial" pitchFamily="34" charset="0"/>
              </a:rPr>
              <a:t>Например, при рассмотрении дела </a:t>
            </a:r>
            <a:r>
              <a:rPr lang="ru-RU" sz="1600" b="1" dirty="0">
                <a:latin typeface="Arial" pitchFamily="34" charset="0"/>
                <a:ea typeface="Times New Roman" pitchFamily="18" charset="0"/>
                <a:cs typeface="Arial" pitchFamily="34" charset="0"/>
              </a:rPr>
              <a:t>о взыскании алиментов </a:t>
            </a:r>
            <a:r>
              <a:rPr lang="ru-RU" sz="1600" dirty="0">
                <a:latin typeface="Arial" pitchFamily="34" charset="0"/>
                <a:ea typeface="Times New Roman" pitchFamily="18" charset="0"/>
                <a:cs typeface="Arial" pitchFamily="34" charset="0"/>
              </a:rPr>
              <a:t>может быть объявлен перерыв либо рассмотрение дела может быть отложено судом в установленных гражданским процессуальным законодательством случаях. Вместе с тем, необходимо учитывать, что неоднократное отложение разбирательства дела о взыскании алиментов является препятствием для получения управомоченным лицом необходимых средств на содержание, в подобных случаях суд вправе вынести постановление о временном взыскании алиментов. </a:t>
            </a:r>
          </a:p>
          <a:p>
            <a:pPr lvl="0" indent="450850" algn="just"/>
            <a:r>
              <a:rPr kumimoji="0" lang="ru-RU" sz="1600" b="0" i="0" u="none" strike="noStrike" cap="none" normalizeH="0" baseline="0" dirty="0">
                <a:ln>
                  <a:noFill/>
                </a:ln>
                <a:effectLst/>
                <a:latin typeface="Arial" pitchFamily="34" charset="0"/>
                <a:ea typeface="Times New Roman" pitchFamily="18" charset="0"/>
                <a:cs typeface="Arial" pitchFamily="34" charset="0"/>
              </a:rPr>
              <a:t>Однако в судебной практике имеют место случаи, когда суд отказывает в удовлетворении ходатайства о взыскании алиментов до вынесения судом решения, в том числе по причине того, что не имеется оснований полагать, что дело будет носить затяжной характер (См.: Д</a:t>
            </a:r>
            <a:r>
              <a:rPr lang="ru-RU" sz="1600" dirty="0"/>
              <a:t>ело № 11-24/2016 // [Электронный ресурс]. URL: http://sudact.ru/regular/doc/udEXF5g7xUou/ ).</a:t>
            </a:r>
            <a:endParaRPr kumimoji="0" lang="ru-RU" sz="1600" b="0" i="0" u="none" strike="noStrike" cap="none" normalizeH="0" baseline="0" dirty="0">
              <a:ln>
                <a:noFill/>
              </a:ln>
              <a:effectLst/>
              <a:latin typeface="Arial" pitchFamily="34" charset="0"/>
              <a:ea typeface="Times New Roman" pitchFamily="18" charset="0"/>
              <a:cs typeface="Arial" pitchFamily="34" charset="0"/>
            </a:endParaRPr>
          </a:p>
          <a:p>
            <a:pPr lvl="0" indent="450850" algn="just" eaLnBrk="0" hangingPunct="0"/>
            <a:r>
              <a:rPr kumimoji="0" lang="ru-RU" sz="1600" b="0" i="0" u="none" strike="noStrike" cap="none" normalizeH="0" baseline="0" dirty="0" bmk="">
                <a:ln>
                  <a:noFill/>
                </a:ln>
                <a:effectLst/>
                <a:latin typeface="Arial" pitchFamily="34" charset="0"/>
                <a:ea typeface="Times New Roman" pitchFamily="18" charset="0"/>
                <a:cs typeface="Arial" pitchFamily="34" charset="0"/>
              </a:rPr>
              <a:t>По данной категории дел имеются случаи, когда суды незаконно приостанавливают производство.</a:t>
            </a:r>
            <a:r>
              <a:rPr kumimoji="0" lang="ru-RU" sz="1600" b="0" i="0" u="none" strike="noStrike" cap="none" normalizeH="0" dirty="0" bmk="">
                <a:ln>
                  <a:noFill/>
                </a:ln>
                <a:effectLst/>
                <a:latin typeface="Arial" pitchFamily="34" charset="0"/>
                <a:ea typeface="Times New Roman" pitchFamily="18" charset="0"/>
                <a:cs typeface="Arial" pitchFamily="34" charset="0"/>
              </a:rPr>
              <a:t> (См.: </a:t>
            </a:r>
            <a:r>
              <a:rPr lang="ru-RU" sz="1600" dirty="0"/>
              <a:t>Дело № 11-207/2015 // СПС «Консультант Плюс».)</a:t>
            </a:r>
            <a:endParaRPr kumimoji="0" lang="ru-RU" sz="1600" b="0" i="0" u="none" strike="noStrike" cap="none" normalizeH="0" baseline="0" dirty="0" bmk="">
              <a:ln>
                <a:noFill/>
              </a:ln>
              <a:effectLst/>
              <a:latin typeface="Arial" pitchFamily="34" charset="0"/>
              <a:ea typeface="Times New Roman" pitchFamily="18"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br>
              <a:rPr kumimoji="0" lang="ru-RU" sz="1600" b="0" i="0" u="none" strike="noStrike" cap="none" normalizeH="0" baseline="0" dirty="0">
                <a:ln>
                  <a:noFill/>
                </a:ln>
                <a:effectLst/>
                <a:latin typeface="Arial" pitchFamily="34" charset="0"/>
                <a:cs typeface="Arial" pitchFamily="34" charset="0"/>
              </a:rPr>
            </a:br>
            <a:endParaRPr kumimoji="0" lang="ru-RU" sz="1600" b="0" i="0" u="none" strike="noStrike" cap="none" normalizeH="0" baseline="0" dirty="0">
              <a:ln>
                <a:noFill/>
              </a:ln>
              <a:effectLst/>
              <a:latin typeface="Arial" pitchFamily="34" charset="0"/>
              <a:cs typeface="Arial" pitchFamily="34" charset="0"/>
            </a:endParaRPr>
          </a:p>
        </p:txBody>
      </p:sp>
    </p:spTree>
  </p:cSld>
  <p:clrMapOvr>
    <a:masterClrMapping/>
  </p:clrMapOvr>
  <p:transition>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14348" y="357166"/>
            <a:ext cx="7786742" cy="32861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Содержимое 2"/>
          <p:cNvSpPr>
            <a:spLocks noGrp="1"/>
          </p:cNvSpPr>
          <p:nvPr>
            <p:ph sz="quarter" idx="13"/>
          </p:nvPr>
        </p:nvSpPr>
        <p:spPr>
          <a:xfrm>
            <a:off x="571472" y="357166"/>
            <a:ext cx="8001056" cy="3357586"/>
          </a:xfrm>
        </p:spPr>
        <p:txBody>
          <a:bodyPr/>
          <a:lstStyle/>
          <a:p>
            <a:pPr marL="49213" indent="41275" algn="ctr">
              <a:buNone/>
            </a:pPr>
            <a:r>
              <a:rPr lang="ru-RU" sz="1800" b="1" dirty="0">
                <a:solidFill>
                  <a:schemeClr val="bg1"/>
                </a:solidFill>
              </a:rPr>
              <a:t>Деятельность судов общей юрисдикции направлена на обеспечение каждому заинтересованному лицу реальной возможности в случае возникновения спора защитить свои права, свободы или охраняемые законом интересы в суде, т.е. реализовать свое право на судебную защиту. </a:t>
            </a:r>
          </a:p>
          <a:p>
            <a:pPr marL="49213" indent="41275" algn="ctr">
              <a:buNone/>
            </a:pPr>
            <a:r>
              <a:rPr lang="ru-RU" sz="1800" b="1" dirty="0">
                <a:solidFill>
                  <a:schemeClr val="bg1"/>
                </a:solidFill>
              </a:rPr>
              <a:t>Данное право основано на Конституции Российской Федерации и нормах международного права, включает в себя право на беспрепятственное, без каких-либо ограничений обращение в суд, на справедливое рассмотрение его дела в разумный срок беспристрастным, независимым и законным составом суда, а также на исполнение судебного решения, вступившего в законную силу.</a:t>
            </a:r>
          </a:p>
          <a:p>
            <a:endParaRPr lang="ru-RU" dirty="0"/>
          </a:p>
        </p:txBody>
      </p:sp>
      <p:sp>
        <p:nvSpPr>
          <p:cNvPr id="5" name="Прямоугольник 4"/>
          <p:cNvSpPr/>
          <p:nvPr/>
        </p:nvSpPr>
        <p:spPr>
          <a:xfrm>
            <a:off x="1571604" y="4071942"/>
            <a:ext cx="6215106" cy="2500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1714480" y="4286256"/>
            <a:ext cx="5929354" cy="2308324"/>
          </a:xfrm>
          <a:prstGeom prst="rect">
            <a:avLst/>
          </a:prstGeom>
          <a:noFill/>
        </p:spPr>
        <p:txBody>
          <a:bodyPr wrap="square" rtlCol="0">
            <a:spAutoFit/>
          </a:bodyPr>
          <a:lstStyle/>
          <a:p>
            <a:pPr algn="ctr"/>
            <a:r>
              <a:rPr lang="ru-RU" b="1" dirty="0">
                <a:solidFill>
                  <a:schemeClr val="bg1"/>
                </a:solidFill>
              </a:rPr>
              <a:t>Для осуществления этой деятельности важное значение имеет не только профессионализм судей, осуществляющих основную функцию - отправление правосудия, но и профессиональный уровень подготовки сотрудников аппарата судов, в том числе помощников судей.</a:t>
            </a:r>
          </a:p>
          <a:p>
            <a:endParaRPr lang="ru-RU" dirty="0"/>
          </a:p>
        </p:txBody>
      </p:sp>
      <p:sp>
        <p:nvSpPr>
          <p:cNvPr id="7" name="Стрелка вниз 6"/>
          <p:cNvSpPr/>
          <p:nvPr/>
        </p:nvSpPr>
        <p:spPr>
          <a:xfrm flipH="1">
            <a:off x="4286248" y="3643314"/>
            <a:ext cx="357190"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0"/>
            <a:ext cx="8501122" cy="6400599"/>
          </a:xfrm>
          <a:prstGeom prst="rect">
            <a:avLst/>
          </a:prstGeom>
        </p:spPr>
        <p:txBody>
          <a:bodyPr wrap="square">
            <a:spAutoFit/>
          </a:bodyPr>
          <a:lstStyle/>
          <a:p>
            <a:pPr indent="719138" algn="just"/>
            <a:endParaRPr lang="ru-RU" dirty="0"/>
          </a:p>
          <a:p>
            <a:pPr indent="719138" algn="just"/>
            <a:r>
              <a:rPr lang="ru-RU" dirty="0"/>
              <a:t>Дела </a:t>
            </a:r>
            <a:r>
              <a:rPr lang="ru-RU" b="1" dirty="0"/>
              <a:t>о расторжении брака </a:t>
            </a:r>
            <a:r>
              <a:rPr lang="ru-RU" dirty="0"/>
              <a:t>рассматриваются по правилам искового производства. Общие положения </a:t>
            </a:r>
            <a:r>
              <a:rPr lang="ru-RU" b="1" dirty="0">
                <a:hlinkClick r:id="rId2"/>
              </a:rPr>
              <a:t>ГПК</a:t>
            </a:r>
            <a:r>
              <a:rPr lang="ru-RU" dirty="0"/>
              <a:t> РФ распространяются и на эти дела. Между тем следует учитывать и некоторые специфические черты, свойственные рассмотрению в судебном заседании этой категории дел. Так, согласно положению, содержащемуся в </a:t>
            </a:r>
            <a:r>
              <a:rPr lang="ru-RU" b="1" dirty="0">
                <a:hlinkClick r:id="rId3"/>
              </a:rPr>
              <a:t>п. 2 ст. 23</a:t>
            </a:r>
            <a:r>
              <a:rPr lang="ru-RU" dirty="0"/>
              <a:t> СК РФ, расторжение брака производится судом не ранее истечения месяца со дня подачи супругами </a:t>
            </a:r>
            <a:r>
              <a:rPr lang="ru-RU" b="1" dirty="0">
                <a:hlinkClick r:id="rId4"/>
              </a:rPr>
              <a:t>заявления</a:t>
            </a:r>
            <a:r>
              <a:rPr lang="ru-RU" dirty="0"/>
              <a:t> о расторжении брака. Судья должен ориентироваться на специальную процессуальную норму, закрепленную в семейном законодательстве, т.е. он должен соблюдать требование о невозможности постановления решения о расторжении брака ранее истечения месяца со дня принятия заявления к производству. Следует также учесть, что этот срок должен соблюдаться независимо от того, предъявлено ли одновременно с иском о расторжении брака и требование о взыскании алиментов, рассмотрение и разрешение которого (если оно рассматривается отдельно) должно осуществляться в срок до одного месяца (</a:t>
            </a:r>
            <a:r>
              <a:rPr lang="ru-RU" b="1" dirty="0">
                <a:hlinkClick r:id="rId5"/>
              </a:rPr>
              <a:t>ч. 2 ст. 154</a:t>
            </a:r>
            <a:r>
              <a:rPr lang="ru-RU" dirty="0"/>
              <a:t> ГПК РФ). </a:t>
            </a:r>
          </a:p>
          <a:p>
            <a:pPr indent="719138" algn="just"/>
            <a:r>
              <a:rPr lang="ru-RU" dirty="0"/>
              <a:t>Однако время нахождения дела на рассмотрении суда может быть и более продолжительным. В частности, эта касается случая, когда суд при отсутствии согласия ответчика на расторжение брака предоставляет сторонам срок для примирения. Принимая меры для примирения супругов, мировой судья выносит определение об отложении рассмотрения дела до трех месяцев (</a:t>
            </a:r>
            <a:r>
              <a:rPr lang="ru-RU" b="1" dirty="0">
                <a:hlinkClick r:id="rId6"/>
              </a:rPr>
              <a:t>п. 2 ст. 22</a:t>
            </a:r>
            <a:r>
              <a:rPr lang="ru-RU" dirty="0"/>
              <a:t> СК РФ).</a:t>
            </a:r>
          </a:p>
        </p:txBody>
      </p:sp>
    </p:spTree>
  </p:cSld>
  <p:clrMapOvr>
    <a:masterClrMapping/>
  </p:clrMapOvr>
  <p:transition>
    <p:cut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357166"/>
            <a:ext cx="8358246" cy="4801314"/>
          </a:xfrm>
          <a:prstGeom prst="rect">
            <a:avLst/>
          </a:prstGeom>
        </p:spPr>
        <p:txBody>
          <a:bodyPr wrap="square">
            <a:spAutoFit/>
          </a:bodyPr>
          <a:lstStyle/>
          <a:p>
            <a:pPr indent="719138" algn="just"/>
            <a:r>
              <a:rPr lang="ru-RU" dirty="0"/>
              <a:t>При решении вопроса о предоставлении срока для примирения супругов, имеющих несовершеннолетних детей, в отношении которых заявлено требование о взыскании алиментов, необходимо выяснить, участвует ли ответчик в содержании детей. При установлении того обстоятельства, что ответчик не выполняет этих обязанностей, мировой судья вправе вынести определение о временном взыскании алиментов с ответчика до окончания рассмотрения дела о расторжении брака и взыскания алиментов.</a:t>
            </a:r>
          </a:p>
          <a:p>
            <a:pPr indent="719138" algn="just"/>
            <a:endParaRPr lang="ru-RU" dirty="0"/>
          </a:p>
          <a:p>
            <a:pPr indent="719138" algn="just"/>
            <a:r>
              <a:rPr lang="ru-RU" dirty="0"/>
              <a:t>При достижении супругами примирения мировой судья выносит определение о прекращении производства по делу. Процессуальное оформление прекращения производства по делу осуществляется в связи с отказом истца от иска. Прекращение производства по делу в связи с заключением сторонами мирового соглашения в данном случае неприемлемо. Суд принимает отказ истца от иска о расторжении брака, не углубляясь в причины данного процессуального действия стороны и ограничиваясь лишь заявлением о примирении с супругом-ответчиком.</a:t>
            </a:r>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428596" y="214290"/>
            <a:ext cx="8286808" cy="61093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719138" algn="just" defTabSz="914400" rtl="0" eaLnBrk="1" fontAlgn="base" latinLnBrk="0" hangingPunct="1">
              <a:lnSpc>
                <a:spcPct val="100000"/>
              </a:lnSpc>
              <a:spcBef>
                <a:spcPct val="0"/>
              </a:spcBef>
              <a:spcAft>
                <a:spcPct val="0"/>
              </a:spcAft>
              <a:buClrTx/>
              <a:buSzTx/>
              <a:buFontTx/>
              <a:buNone/>
              <a:tabLst/>
            </a:pPr>
            <a:r>
              <a:rPr kumimoji="0" lang="ru-RU" sz="17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Споры граждан об определении порядка пользования земельными участками </a:t>
            </a:r>
            <a:r>
              <a:rPr kumimoji="0" lang="ru-RU" sz="17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являются наиболее распространенными и всегда для судов при рассмотрении представляют достаточную сложность. Их следует отличать от споров о разделе земельных участков в натуре, определении границ смежных земельных участков, восстановлении разделительного забора и т.п. Общим здесь является то, что земельные участки принадлежат сторонам на праве общей долевой собственности. </a:t>
            </a:r>
            <a:endParaRPr kumimoji="0" lang="ru-RU" sz="1700" b="0" i="0" u="none" strike="noStrike" cap="none" normalizeH="0" baseline="0" dirty="0">
              <a:ln>
                <a:noFill/>
              </a:ln>
              <a:solidFill>
                <a:schemeClr val="tx1"/>
              </a:solidFill>
              <a:effectLst/>
              <a:latin typeface="Arial" pitchFamily="34" charset="0"/>
              <a:cs typeface="Arial" pitchFamily="34" charset="0"/>
            </a:endParaRPr>
          </a:p>
          <a:p>
            <a:pPr marR="0" lvl="0" indent="719138" algn="just" defTabSz="914400" rtl="0" eaLnBrk="0" fontAlgn="base" latinLnBrk="0" hangingPunct="0">
              <a:lnSpc>
                <a:spcPct val="100000"/>
              </a:lnSpc>
              <a:spcBef>
                <a:spcPct val="0"/>
              </a:spcBef>
              <a:spcAft>
                <a:spcPct val="0"/>
              </a:spcAft>
              <a:buClrTx/>
              <a:buSzTx/>
              <a:buFontTx/>
              <a:buNone/>
              <a:tabLst/>
            </a:pPr>
            <a:r>
              <a:rPr kumimoji="0" lang="ru-RU" sz="17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Одним из критериев, который должен быть положен в основу решения суда при определении порядка пользования общим земельным участком, должно являться долевое соотношение сторон в праве общей собственности на этот участок. Положение о том, что порядок пользования земельным участком определяется с учетом долей в праве собственности предусмотрен  Земельным Кодексом РФ.   </a:t>
            </a:r>
            <a:endParaRPr kumimoji="0" lang="ru-RU" sz="1700" b="0" i="0" u="none" strike="noStrike" cap="none" normalizeH="0" baseline="0" dirty="0">
              <a:ln>
                <a:noFill/>
              </a:ln>
              <a:solidFill>
                <a:schemeClr val="tx1"/>
              </a:solidFill>
              <a:effectLst/>
              <a:latin typeface="Arial" pitchFamily="34" charset="0"/>
              <a:cs typeface="Arial" pitchFamily="34" charset="0"/>
            </a:endParaRPr>
          </a:p>
          <a:p>
            <a:pPr marR="0" lvl="0" indent="719138" algn="just" defTabSz="914400" rtl="0" eaLnBrk="0" fontAlgn="base" latinLnBrk="0" hangingPunct="0">
              <a:lnSpc>
                <a:spcPct val="100000"/>
              </a:lnSpc>
              <a:spcBef>
                <a:spcPct val="0"/>
              </a:spcBef>
              <a:spcAft>
                <a:spcPct val="0"/>
              </a:spcAft>
              <a:buClrTx/>
              <a:buSzTx/>
              <a:buFontTx/>
              <a:buNone/>
              <a:tabLst/>
            </a:pPr>
            <a:r>
              <a:rPr kumimoji="0" lang="ru-RU" sz="17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Следует обратить внимание на то, что при рассмотрении дел об определении порядка пользования земельными участками следует правильно определить круг собственников земельного участка при домовладении,  основания приобретения права  собственности, а также сложившийся между ними порядок пользования земельными участками. </a:t>
            </a:r>
            <a:endParaRPr kumimoji="0" lang="ru-RU" sz="1700" b="0" i="0" u="none" strike="noStrike" cap="none" normalizeH="0" baseline="0" dirty="0">
              <a:ln>
                <a:noFill/>
              </a:ln>
              <a:solidFill>
                <a:schemeClr val="tx1"/>
              </a:solidFill>
              <a:effectLst/>
              <a:latin typeface="Arial" pitchFamily="34" charset="0"/>
              <a:cs typeface="Arial" pitchFamily="34" charset="0"/>
            </a:endParaRPr>
          </a:p>
          <a:p>
            <a:pPr marR="0" lvl="0" indent="719138" algn="just" defTabSz="914400" rtl="0" eaLnBrk="0" fontAlgn="base" latinLnBrk="0" hangingPunct="0">
              <a:lnSpc>
                <a:spcPct val="100000"/>
              </a:lnSpc>
              <a:spcBef>
                <a:spcPct val="0"/>
              </a:spcBef>
              <a:spcAft>
                <a:spcPct val="0"/>
              </a:spcAft>
              <a:buClrTx/>
              <a:buSzTx/>
              <a:buFontTx/>
              <a:buNone/>
              <a:tabLst/>
            </a:pPr>
            <a:r>
              <a:rPr kumimoji="0" lang="ru-RU" sz="17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Практически все споры, связанные с определением порядка пользования земельным участком, разрешаются судами на основании заключения строительно-технической или землеустроительной экспертизы. Причем, задача суда при разрешении таких споров сводится к выбору одного из вариантов экспертного заключения. На практике предпочтение отдается тому варианту, который учитывает в первую очередь фактически сложившийся порядок пользования земельным участком, а затем уже долевое соотношение сторон в праве собственности. </a:t>
            </a:r>
            <a:endParaRPr kumimoji="0" lang="ru-RU" sz="17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14348" y="1785926"/>
            <a:ext cx="8001056" cy="2585323"/>
          </a:xfrm>
          <a:prstGeom prst="rect">
            <a:avLst/>
          </a:prstGeom>
        </p:spPr>
        <p:txBody>
          <a:bodyPr wrap="square">
            <a:spAutoFit/>
          </a:bodyPr>
          <a:lstStyle/>
          <a:p>
            <a:pPr indent="719138" algn="just"/>
            <a:r>
              <a:rPr lang="ru-RU" dirty="0"/>
              <a:t>Зачастую в ходе судебного заседания по разрешению спора </a:t>
            </a:r>
            <a:r>
              <a:rPr lang="ru-RU" b="1" dirty="0"/>
              <a:t>о материальной ответственности работника </a:t>
            </a:r>
            <a:r>
              <a:rPr lang="ru-RU" dirty="0"/>
              <a:t>судье приходится решать вопрос о принятии встречного иска. Такая необходимость возникает в том случае, когда работник-ответчик по иску о возмещении материального ущерба предъявляет к работодателю требование о взыскании заработной платы. Такое требование, как направленное к зачету первоначального требования, может быть принято для совместного рассмотрения с первоначальным иском. </a:t>
            </a:r>
          </a:p>
          <a:p>
            <a:pPr indent="719138" algn="just"/>
            <a:endParaRPr lang="ru-RU" dirty="0"/>
          </a:p>
        </p:txBody>
      </p:sp>
      <p:sp>
        <p:nvSpPr>
          <p:cNvPr id="5" name="Прямоугольник 4"/>
          <p:cNvSpPr/>
          <p:nvPr/>
        </p:nvSpPr>
        <p:spPr>
          <a:xfrm>
            <a:off x="714348" y="3995678"/>
            <a:ext cx="8072494" cy="2862322"/>
          </a:xfrm>
          <a:prstGeom prst="rect">
            <a:avLst/>
          </a:prstGeom>
        </p:spPr>
        <p:txBody>
          <a:bodyPr wrap="square">
            <a:spAutoFit/>
          </a:bodyPr>
          <a:lstStyle/>
          <a:p>
            <a:pPr indent="719138" algn="just"/>
            <a:r>
              <a:rPr lang="ru-RU" dirty="0"/>
              <a:t>При рассмотрении дел </a:t>
            </a:r>
            <a:r>
              <a:rPr lang="ru-RU" b="1" dirty="0"/>
              <a:t>о возмещении работниками ущерба </a:t>
            </a:r>
            <a:r>
              <a:rPr lang="ru-RU" dirty="0"/>
              <a:t> необходимо обращать внимание на выявление причин и условий, способствующих возникновению ущерба. Обнаружив при рассмотрении дела нарушения законности либо существенные недостатки в работе организации, в деятельности учреждений суд выносит в соответствии со </a:t>
            </a:r>
            <a:r>
              <a:rPr lang="ru-RU" b="1" dirty="0">
                <a:hlinkClick r:id="rId2"/>
              </a:rPr>
              <a:t>ст. 226</a:t>
            </a:r>
            <a:r>
              <a:rPr lang="ru-RU" dirty="0"/>
              <a:t> ГПК РФ частное определение, в котором ставит вопрос о принятии необходимых мер, направленных на устранение выявленных недостатков. О принятых мерах организации или должностные лица, которым направлено частное определение, обязаны сообщить суду в месячный срок со дня получения копии частного определения.</a:t>
            </a:r>
          </a:p>
        </p:txBody>
      </p:sp>
      <p:sp>
        <p:nvSpPr>
          <p:cNvPr id="6" name="Прямоугольник 5"/>
          <p:cNvSpPr/>
          <p:nvPr/>
        </p:nvSpPr>
        <p:spPr>
          <a:xfrm>
            <a:off x="785786" y="214290"/>
            <a:ext cx="8001056" cy="1569660"/>
          </a:xfrm>
          <a:prstGeom prst="rect">
            <a:avLst/>
          </a:prstGeom>
        </p:spPr>
        <p:txBody>
          <a:bodyPr wrap="square">
            <a:spAutoFit/>
          </a:bodyPr>
          <a:lstStyle/>
          <a:p>
            <a:pPr lvl="0" indent="719138" algn="just"/>
            <a:r>
              <a:rPr lang="ru-RU" sz="1600" dirty="0">
                <a:latin typeface="Arial" pitchFamily="34" charset="0"/>
                <a:ea typeface="Times New Roman" pitchFamily="18" charset="0"/>
                <a:cs typeface="Arial" pitchFamily="34" charset="0"/>
              </a:rPr>
              <a:t>В целях правильного разрешения споров </a:t>
            </a:r>
            <a:r>
              <a:rPr lang="ru-RU" sz="1600" b="1" dirty="0">
                <a:latin typeface="Arial" pitchFamily="34" charset="0"/>
                <a:ea typeface="Times New Roman" pitchFamily="18" charset="0"/>
                <a:cs typeface="Arial" pitchFamily="34" charset="0"/>
              </a:rPr>
              <a:t>о разделе земельных участков также </a:t>
            </a:r>
            <a:r>
              <a:rPr lang="ru-RU" sz="1600" dirty="0">
                <a:latin typeface="Arial" pitchFamily="34" charset="0"/>
                <a:ea typeface="Times New Roman" pitchFamily="18" charset="0"/>
                <a:cs typeface="Arial" pitchFamily="34" charset="0"/>
              </a:rPr>
              <a:t>необходимо в каждом случае обсуждать вопрос о назначении экспертизы для получения заключения о возможных вариантах раздела земельного участка (в том числе по вариантам, продолженным сторонами)в соответствии с долями сособственников, с соблюдением требований действующего земельного и градостроительного законодательства.</a:t>
            </a:r>
            <a:endParaRPr lang="ru-RU" sz="1600" dirty="0">
              <a:latin typeface="Arial" pitchFamily="34" charset="0"/>
              <a:cs typeface="Arial" pitchFamily="34" charset="0"/>
            </a:endParaRPr>
          </a:p>
        </p:txBody>
      </p:sp>
    </p:spTree>
  </p:cSld>
  <p:clrMapOvr>
    <a:masterClrMapping/>
  </p:clrMapOvr>
  <p:transition>
    <p:cut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214282" y="0"/>
            <a:ext cx="5214974" cy="6858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28" name="Picture 4"/>
          <p:cNvPicPr>
            <a:picLocks noChangeAspect="1" noChangeArrowheads="1"/>
          </p:cNvPicPr>
          <p:nvPr/>
        </p:nvPicPr>
        <p:blipFill>
          <a:blip r:embed="rId2" cstate="print">
            <a:clrChange>
              <a:clrFrom>
                <a:srgbClr val="F1E5C8"/>
              </a:clrFrom>
              <a:clrTo>
                <a:srgbClr val="F1E5C8">
                  <a:alpha val="0"/>
                </a:srgbClr>
              </a:clrTo>
            </a:clrChange>
          </a:blip>
          <a:srcRect/>
          <a:stretch>
            <a:fillRect/>
          </a:stretch>
        </p:blipFill>
        <p:spPr bwMode="auto">
          <a:xfrm>
            <a:off x="5500694" y="1643050"/>
            <a:ext cx="3410062" cy="3143272"/>
          </a:xfrm>
          <a:prstGeom prst="rect">
            <a:avLst/>
          </a:prstGeom>
          <a:noFill/>
        </p:spPr>
      </p:pic>
      <p:sp>
        <p:nvSpPr>
          <p:cNvPr id="5121" name="Rectangle 1"/>
          <p:cNvSpPr>
            <a:spLocks noChangeArrowheads="1"/>
          </p:cNvSpPr>
          <p:nvPr/>
        </p:nvSpPr>
        <p:spPr bwMode="auto">
          <a:xfrm>
            <a:off x="214282" y="0"/>
            <a:ext cx="5072098" cy="723274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ctr"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dirty="0">
              <a:ln>
                <a:noFill/>
              </a:ln>
              <a:solidFill>
                <a:schemeClr val="bg1"/>
              </a:solidFill>
              <a:effectLst/>
              <a:latin typeface="Arial" pitchFamily="34" charset="0"/>
              <a:ea typeface="Times New Roman" pitchFamily="18" charset="0"/>
              <a:cs typeface="Arial" pitchFamily="34" charset="0"/>
            </a:endParaRPr>
          </a:p>
          <a:p>
            <a:pPr marR="0" lvl="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a:ln>
                  <a:noFill/>
                </a:ln>
                <a:solidFill>
                  <a:schemeClr val="bg1"/>
                </a:solidFill>
                <a:effectLst/>
                <a:latin typeface="Arial" pitchFamily="34" charset="0"/>
                <a:ea typeface="Times New Roman" pitchFamily="18" charset="0"/>
                <a:cs typeface="Arial" pitchFamily="34" charset="0"/>
              </a:rPr>
              <a:t>Таким образом, чтобы исчерпывающим образом выявить  особенности  работы помощника судьи при рассмотрении и разрешения конкретной категории гражданских дел, необходимо правильно определить круг закрепленных в </a:t>
            </a:r>
            <a:r>
              <a:rPr kumimoji="0" lang="ru-RU" sz="1600" b="1" i="0" u="none" strike="noStrike" cap="none" normalizeH="0" baseline="0" dirty="0">
                <a:ln>
                  <a:noFill/>
                </a:ln>
                <a:solidFill>
                  <a:schemeClr val="bg1"/>
                </a:solidFill>
                <a:effectLst/>
                <a:latin typeface="Arial" pitchFamily="34" charset="0"/>
                <a:ea typeface="Times New Roman" pitchFamily="18" charset="0"/>
                <a:cs typeface="Arial" pitchFamily="34" charset="0"/>
                <a:hlinkClick r:id="rId3"/>
              </a:rPr>
              <a:t>ГПК</a:t>
            </a:r>
            <a:r>
              <a:rPr kumimoji="0" lang="ru-RU" sz="1600" b="1" i="0" u="none" strike="noStrike" cap="none" normalizeH="0" baseline="0" dirty="0">
                <a:ln>
                  <a:noFill/>
                </a:ln>
                <a:solidFill>
                  <a:schemeClr val="bg1"/>
                </a:solidFill>
                <a:effectLst/>
                <a:latin typeface="Arial" pitchFamily="34" charset="0"/>
                <a:ea typeface="Times New Roman" pitchFamily="18" charset="0"/>
                <a:cs typeface="Arial" pitchFamily="34" charset="0"/>
              </a:rPr>
              <a:t> РФ и материально-правовых актах специальных процессуальных норм, относящихся к рассмотрению и разрешению только данных гражданско-правовых споров, а также на основе всестороннего анализа подлежащей применению нормы материального права решить ряд не урегулированных специальными нормами вопросов процессуального характера: </a:t>
            </a:r>
          </a:p>
          <a:p>
            <a:pPr marR="0" lvl="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a:ln>
                  <a:noFill/>
                </a:ln>
                <a:solidFill>
                  <a:schemeClr val="bg1"/>
                </a:solidFill>
                <a:effectLst/>
                <a:latin typeface="Arial" pitchFamily="34" charset="0"/>
                <a:ea typeface="Times New Roman" pitchFamily="18" charset="0"/>
                <a:cs typeface="Arial" pitchFamily="34" charset="0"/>
              </a:rPr>
              <a:t>о подсудности дела, о лицах, участвующих в деле, относимости и допустимости доказательств и всех других, имеющих важное значение для данного дела.</a:t>
            </a:r>
          </a:p>
          <a:p>
            <a:pPr marR="0" lvl="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a:ln>
                  <a:noFill/>
                </a:ln>
                <a:solidFill>
                  <a:schemeClr val="bg1"/>
                </a:solidFill>
                <a:effectLst/>
                <a:latin typeface="Arial" pitchFamily="34" charset="0"/>
                <a:ea typeface="Times New Roman" pitchFamily="18" charset="0"/>
                <a:cs typeface="Arial" pitchFamily="34" charset="0"/>
              </a:rPr>
              <a:t> Специальные и исключительные процессуальные нормы установлены далеко не для всех категорий гражданских дел, однако процессуальные вопросы, специфические для каждой из них, могут быть правильно решены только на основе тщательного анализа норм материального права.</a:t>
            </a:r>
            <a:endParaRPr kumimoji="0" lang="ru-RU" sz="1600" b="1" i="0" u="none" strike="noStrike" cap="none" normalizeH="0" baseline="0" dirty="0">
              <a:ln>
                <a:noFill/>
              </a:ln>
              <a:solidFill>
                <a:schemeClr val="bg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br>
              <a:rPr kumimoji="0" lang="ru-RU" sz="1600" b="0" i="0" u="none" strike="noStrike" cap="none" normalizeH="0" baseline="0" dirty="0">
                <a:ln>
                  <a:noFill/>
                </a:ln>
                <a:solidFill>
                  <a:schemeClr val="tx1"/>
                </a:solidFill>
                <a:effectLst/>
                <a:latin typeface="Arial" pitchFamily="34" charset="0"/>
                <a:cs typeface="Arial" pitchFamily="34" charset="0"/>
              </a:rPr>
            </a:br>
            <a:endParaRPr kumimoji="0" lang="ru-RU" sz="16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dissolv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57290" y="2643182"/>
            <a:ext cx="6643734" cy="646331"/>
          </a:xfrm>
          <a:prstGeom prst="rect">
            <a:avLst/>
          </a:prstGeom>
          <a:noFill/>
        </p:spPr>
        <p:txBody>
          <a:bodyPr wrap="square" rtlCol="0">
            <a:spAutoFit/>
          </a:bodyPr>
          <a:lstStyle/>
          <a:p>
            <a:pPr algn="ctr"/>
            <a:r>
              <a:rPr lang="ru-RU" sz="3600" b="1" i="1" dirty="0">
                <a:solidFill>
                  <a:schemeClr val="bg2">
                    <a:lumMod val="50000"/>
                  </a:schemeClr>
                </a:solidFill>
              </a:rPr>
              <a:t>Благодарю за внимание! </a:t>
            </a:r>
          </a:p>
        </p:txBody>
      </p:sp>
    </p:spTree>
  </p:cSld>
  <p:clrMapOvr>
    <a:masterClrMapping/>
  </p:clrMapOvr>
  <p:transition spd="slow">
    <p:wipe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5786" y="0"/>
            <a:ext cx="7858180" cy="8279190"/>
          </a:xfrm>
          <a:prstGeom prst="rect">
            <a:avLst/>
          </a:prstGeom>
          <a:noFill/>
        </p:spPr>
        <p:txBody>
          <a:bodyPr wrap="square" rtlCol="0">
            <a:spAutoFit/>
          </a:bodyPr>
          <a:lstStyle/>
          <a:p>
            <a:pPr algn="ctr"/>
            <a:r>
              <a:rPr lang="ru-RU" dirty="0"/>
              <a:t>Список использованных источников:</a:t>
            </a:r>
          </a:p>
          <a:p>
            <a:endParaRPr lang="ru-RU" dirty="0"/>
          </a:p>
          <a:p>
            <a:pPr marL="342900" indent="-342900" algn="just">
              <a:buFontTx/>
              <a:buAutoNum type="arabicPeriod"/>
            </a:pPr>
            <a:r>
              <a:rPr lang="ru-RU" sz="1600" dirty="0" err="1"/>
              <a:t>Афтахова</a:t>
            </a:r>
            <a:r>
              <a:rPr lang="ru-RU" sz="1600" dirty="0"/>
              <a:t> А.В., </a:t>
            </a:r>
            <a:r>
              <a:rPr lang="ru-RU" sz="1600" dirty="0" err="1"/>
              <a:t>Алешукина</a:t>
            </a:r>
            <a:r>
              <a:rPr lang="ru-RU" sz="1600" dirty="0"/>
              <a:t> С.А., Жукова О.В., Иванов Д.А., </a:t>
            </a:r>
            <a:r>
              <a:rPr lang="ru-RU" sz="1600" dirty="0" err="1"/>
              <a:t>Крусс</a:t>
            </a:r>
            <a:r>
              <a:rPr lang="ru-RU" sz="1600" dirty="0"/>
              <a:t> И.А., Степанов М.А., Туманова Л.В., Федина А.С. Комментарий к Гражданскому процессуальному кодексу Российской Федерации (3-е изд., </a:t>
            </a:r>
            <a:r>
              <a:rPr lang="ru-RU" sz="1600" dirty="0" err="1"/>
              <a:t>перераб</a:t>
            </a:r>
            <a:r>
              <a:rPr lang="ru-RU" sz="1600" dirty="0"/>
              <a:t>. и доп.). Под общ. ред. </a:t>
            </a:r>
            <a:r>
              <a:rPr lang="ru-RU" sz="1600" dirty="0" err="1"/>
              <a:t>д.ю.н</a:t>
            </a:r>
            <a:r>
              <a:rPr lang="ru-RU" sz="1600" dirty="0"/>
              <a:t>., проф. Л.В. Тумановой. - М.: "Проспект", 2020. - 656 с.</a:t>
            </a:r>
          </a:p>
          <a:p>
            <a:pPr marL="342900" indent="-342900" algn="just">
              <a:buFontTx/>
              <a:buAutoNum type="arabicPeriod"/>
            </a:pPr>
            <a:r>
              <a:rPr lang="ru-RU" sz="1600" dirty="0" err="1"/>
              <a:t>Мурзина</a:t>
            </a:r>
            <a:r>
              <a:rPr lang="ru-RU" sz="1600" dirty="0"/>
              <a:t> Е.А., </a:t>
            </a:r>
            <a:r>
              <a:rPr lang="ru-RU" sz="1600" dirty="0" err="1"/>
              <a:t>Никифорюк</a:t>
            </a:r>
            <a:r>
              <a:rPr lang="ru-RU" sz="1600" dirty="0"/>
              <a:t> Е.О.Организация работы помощника судьи при рассмотрении гражданских дел. // СПС «Консультант Плюс», 2020. </a:t>
            </a:r>
          </a:p>
          <a:p>
            <a:pPr marL="342900" indent="-342900" algn="just">
              <a:buFontTx/>
              <a:buAutoNum type="arabicPeriod"/>
            </a:pPr>
            <a:r>
              <a:rPr lang="ru-RU" sz="1600" dirty="0"/>
              <a:t>Организация работы помощника судьи арбитражного суда. </a:t>
            </a:r>
            <a:r>
              <a:rPr lang="ru-RU" sz="1600" dirty="0" err="1"/>
              <a:t>Учебно</a:t>
            </a:r>
            <a:r>
              <a:rPr lang="ru-RU" sz="1600" dirty="0"/>
              <a:t> – практическое пособие. Под ред. О.И. </a:t>
            </a:r>
            <a:r>
              <a:rPr lang="ru-RU" sz="1600" dirty="0" err="1"/>
              <a:t>Виляк</a:t>
            </a:r>
            <a:r>
              <a:rPr lang="ru-RU" sz="1600" dirty="0"/>
              <a:t>, Ю.П. </a:t>
            </a:r>
            <a:r>
              <a:rPr lang="ru-RU" sz="1600" dirty="0" err="1"/>
              <a:t>Гармаева</a:t>
            </a:r>
            <a:r>
              <a:rPr lang="ru-RU" sz="1600" dirty="0"/>
              <a:t> // СПС «Консультант Плюс», 2020.</a:t>
            </a:r>
          </a:p>
          <a:p>
            <a:pPr marL="342900" indent="-342900" algn="just">
              <a:buFontTx/>
              <a:buAutoNum type="arabicPeriod"/>
            </a:pPr>
            <a:r>
              <a:rPr lang="ru-RU" sz="1600" dirty="0"/>
              <a:t>Особенности рассмотрения и разрешения отдельных категорий гражданских дел (исковое производство). Учебное пособие под ред. И.К. Пискарева. Москва, «Проспект», 2011.</a:t>
            </a:r>
          </a:p>
          <a:p>
            <a:pPr marL="342900" indent="-342900" algn="just">
              <a:buAutoNum type="arabicPeriod"/>
            </a:pPr>
            <a:r>
              <a:rPr lang="ru-RU" sz="1600" dirty="0"/>
              <a:t>Подготовка гражданских дел к разбирательству в судах общей юрисдикции: Практическое пособие под ред. Н.К. </a:t>
            </a:r>
            <a:r>
              <a:rPr lang="ru-RU" sz="1600" dirty="0" err="1"/>
              <a:t>Толчеева</a:t>
            </a:r>
            <a:r>
              <a:rPr lang="ru-RU" sz="1600" dirty="0"/>
              <a:t>. "Норма", "</a:t>
            </a:r>
            <a:r>
              <a:rPr lang="ru-RU" sz="1600" dirty="0" err="1"/>
              <a:t>Инфра-М</a:t>
            </a:r>
            <a:r>
              <a:rPr lang="ru-RU" sz="1600" dirty="0"/>
              <a:t>", 2012.</a:t>
            </a:r>
          </a:p>
          <a:p>
            <a:pPr marL="342900" indent="-342900" algn="just">
              <a:buFontTx/>
              <a:buAutoNum type="arabicPeriod"/>
            </a:pPr>
            <a:r>
              <a:rPr lang="ru-RU" sz="1600" dirty="0"/>
              <a:t>Прокудина Л.А. Институт помощника судьи (современный статус).Юридический мир, 2009.</a:t>
            </a:r>
          </a:p>
          <a:p>
            <a:pPr marL="342900" indent="-342900" algn="just">
              <a:buFontTx/>
              <a:buAutoNum type="arabicPeriod"/>
            </a:pPr>
            <a:r>
              <a:rPr lang="ru-RU" sz="1600" dirty="0" err="1"/>
              <a:t>Сорокопуд</a:t>
            </a:r>
            <a:r>
              <a:rPr lang="ru-RU" sz="1600" dirty="0"/>
              <a:t> А.В. Помощник судьи в российском гражданском (арбитражном) процессе: проблемы формирования правового статуса // СПС «Консультант Плюс», 2020.</a:t>
            </a:r>
          </a:p>
          <a:p>
            <a:pPr marL="342900" indent="-342900" algn="just">
              <a:buFontTx/>
              <a:buAutoNum type="arabicPeriod"/>
            </a:pPr>
            <a:r>
              <a:rPr lang="ru-RU" sz="1600" dirty="0"/>
              <a:t>Янева Р.Р. Вопросы соотношения материального и процессуального права (на примере дел искового производства, связанных с наследованием)// Труды Оренбургского института (филиала) МГЮА. Выпуск 15. Оренбург, 2012.</a:t>
            </a:r>
          </a:p>
          <a:p>
            <a:pPr marL="342900" indent="-342900" algn="just">
              <a:buFontTx/>
              <a:buAutoNum type="arabicPeriod"/>
            </a:pPr>
            <a:r>
              <a:rPr lang="ru-RU" sz="1600" dirty="0"/>
              <a:t>Янева Р.Р. Особенности рассмотрения судами дел, связанных с наследованием. (Монография). «Агентство «</a:t>
            </a:r>
            <a:r>
              <a:rPr lang="ru-RU" sz="1600" dirty="0" err="1"/>
              <a:t>Прес-а</a:t>
            </a:r>
            <a:r>
              <a:rPr lang="ru-RU" sz="1600" dirty="0"/>
              <a:t>», Оренбург, 2011.</a:t>
            </a:r>
          </a:p>
          <a:p>
            <a:pPr marL="342900" indent="-342900" algn="just">
              <a:buAutoNum type="arabicPeriod"/>
            </a:pPr>
            <a:endParaRPr lang="ru-RU" sz="1600" dirty="0"/>
          </a:p>
          <a:p>
            <a:pPr marL="342900" indent="-342900" algn="just">
              <a:buAutoNum type="arabicPeriod"/>
            </a:pPr>
            <a:endParaRPr lang="ru-RU" sz="1600" dirty="0"/>
          </a:p>
          <a:p>
            <a:endParaRPr lang="ru-RU" sz="1600" dirty="0"/>
          </a:p>
          <a:p>
            <a:endParaRPr lang="ru-RU" sz="1600" dirty="0"/>
          </a:p>
          <a:p>
            <a:endParaRPr lang="ru-RU" sz="1600" dirty="0"/>
          </a:p>
          <a:p>
            <a:endParaRPr lang="ru-RU" sz="1600" dirty="0"/>
          </a:p>
        </p:txBody>
      </p:sp>
    </p:spTree>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Прямоугольник 1"/>
          <p:cNvSpPr>
            <a:spLocks noChangeArrowheads="1"/>
          </p:cNvSpPr>
          <p:nvPr/>
        </p:nvSpPr>
        <p:spPr bwMode="auto">
          <a:xfrm>
            <a:off x="214282" y="500042"/>
            <a:ext cx="5761038" cy="5016758"/>
          </a:xfrm>
          <a:prstGeom prst="rect">
            <a:avLst/>
          </a:prstGeom>
          <a:noFill/>
          <a:ln w="9525">
            <a:noFill/>
            <a:miter lim="800000"/>
            <a:headEnd/>
            <a:tailEnd/>
          </a:ln>
        </p:spPr>
        <p:txBody>
          <a:bodyPr>
            <a:spAutoFit/>
          </a:bodyPr>
          <a:lstStyle/>
          <a:p>
            <a:pPr algn="ctr"/>
            <a:r>
              <a:rPr lang="ru-RU" sz="2000" b="1" dirty="0">
                <a:solidFill>
                  <a:schemeClr val="bg2">
                    <a:lumMod val="50000"/>
                  </a:schemeClr>
                </a:solidFill>
              </a:rPr>
              <a:t>Помощник судьи является работником аппарата суда, обеспечивающим условия для его надлежащего функционирования.</a:t>
            </a:r>
          </a:p>
          <a:p>
            <a:pPr algn="ctr"/>
            <a:r>
              <a:rPr lang="ru-RU" sz="2000" b="1" dirty="0">
                <a:solidFill>
                  <a:schemeClr val="bg2">
                    <a:lumMod val="50000"/>
                  </a:schemeClr>
                </a:solidFill>
              </a:rPr>
              <a:t>В соответствии с </a:t>
            </a:r>
            <a:r>
              <a:rPr lang="ru-RU" sz="2000" b="1" dirty="0">
                <a:solidFill>
                  <a:schemeClr val="bg2">
                    <a:lumMod val="50000"/>
                  </a:schemeClr>
                </a:solidFill>
                <a:hlinkClick r:id="rId2"/>
              </a:rPr>
              <a:t>приказом Судебного департамента при Верховном Суде РФ от 6 декабря 2010 г. N 272 помощник судьи является федеральным государственным служащим и замещает в аппарате суда ведущую должность федеральной государственной гражданской службы РФ категории "помощники (советники)". </a:t>
            </a:r>
          </a:p>
          <a:p>
            <a:pPr algn="ctr"/>
            <a:endParaRPr lang="ru-RU" sz="2000" b="1" dirty="0">
              <a:solidFill>
                <a:schemeClr val="bg2">
                  <a:lumMod val="50000"/>
                </a:schemeClr>
              </a:solidFill>
              <a:hlinkClick r:id="rId2"/>
            </a:endParaRPr>
          </a:p>
          <a:p>
            <a:pPr algn="ctr"/>
            <a:r>
              <a:rPr lang="ru-RU" sz="2000" b="1" dirty="0">
                <a:solidFill>
                  <a:schemeClr val="bg2">
                    <a:lumMod val="50000"/>
                  </a:schemeClr>
                </a:solidFill>
                <a:hlinkClick r:id="rId2"/>
              </a:rPr>
              <a:t>Должности "помощник председателя судьи" соответствуют классные чины юстиции "советник юстиции 1 класса" ("советник юстиции 2 класса").</a:t>
            </a:r>
          </a:p>
        </p:txBody>
      </p:sp>
      <p:pic>
        <p:nvPicPr>
          <p:cNvPr id="1026" name="Picture 2"/>
          <p:cNvPicPr>
            <a:picLocks noChangeAspect="1" noChangeArrowheads="1"/>
          </p:cNvPicPr>
          <p:nvPr/>
        </p:nvPicPr>
        <p:blipFill>
          <a:blip r:embed="rId3" cstate="print"/>
          <a:srcRect/>
          <a:stretch>
            <a:fillRect/>
          </a:stretch>
        </p:blipFill>
        <p:spPr bwMode="auto">
          <a:xfrm>
            <a:off x="5857884" y="428604"/>
            <a:ext cx="3078088" cy="3417960"/>
          </a:xfrm>
          <a:prstGeom prst="rect">
            <a:avLst/>
          </a:prstGeom>
          <a:noFill/>
          <a:ln>
            <a:noFill/>
          </a:ln>
          <a:effectLst>
            <a:outerShdw dist="35921" dir="2700000" algn="ctr" rotWithShape="0">
              <a:schemeClr val="bg2"/>
            </a:outerShdw>
            <a:softEdge rad="127000"/>
          </a:effectLst>
        </p:spPr>
      </p:pic>
    </p:spTree>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6248" y="285728"/>
            <a:ext cx="4500594" cy="6463308"/>
          </a:xfrm>
          <a:prstGeom prst="rect">
            <a:avLst/>
          </a:prstGeom>
        </p:spPr>
        <p:txBody>
          <a:bodyPr wrap="square">
            <a:spAutoFit/>
          </a:bodyPr>
          <a:lstStyle/>
          <a:p>
            <a:pPr indent="539750" algn="just"/>
            <a:r>
              <a:rPr lang="ru-RU" b="1" dirty="0">
                <a:solidFill>
                  <a:schemeClr val="bg2">
                    <a:lumMod val="50000"/>
                  </a:schemeClr>
                </a:solidFill>
              </a:rPr>
              <a:t>Помощник оказывает помощь судье в подготовке и организации судебного процесса и не вправе выполнять функции по осуществлению правосудия. </a:t>
            </a:r>
          </a:p>
          <a:p>
            <a:pPr indent="539750" algn="just"/>
            <a:endParaRPr lang="ru-RU" b="1" dirty="0">
              <a:solidFill>
                <a:schemeClr val="bg2">
                  <a:lumMod val="50000"/>
                </a:schemeClr>
              </a:solidFill>
            </a:endParaRPr>
          </a:p>
          <a:p>
            <a:pPr indent="539750" algn="just"/>
            <a:r>
              <a:rPr lang="ru-RU" b="1" dirty="0">
                <a:solidFill>
                  <a:schemeClr val="bg2">
                    <a:lumMod val="50000"/>
                  </a:schemeClr>
                </a:solidFill>
              </a:rPr>
              <a:t>Помощник судьи не вправе совершать действия, влекущие за собой возникновение, изменение либо прекращение прав или обязанностей лиц, участвующих в деле, и других участников гражданского процесса.</a:t>
            </a:r>
          </a:p>
          <a:p>
            <a:pPr indent="539750" algn="just"/>
            <a:endParaRPr lang="ru-RU" b="1" dirty="0">
              <a:solidFill>
                <a:schemeClr val="bg2">
                  <a:lumMod val="50000"/>
                </a:schemeClr>
              </a:solidFill>
            </a:endParaRPr>
          </a:p>
          <a:p>
            <a:pPr indent="539750" algn="just"/>
            <a:r>
              <a:rPr lang="ru-RU" b="1" dirty="0">
                <a:solidFill>
                  <a:schemeClr val="bg2">
                    <a:lumMod val="50000"/>
                  </a:schemeClr>
                </a:solidFill>
              </a:rPr>
              <a:t>Непосредственное руководство помощником судьи осуществляется судьей, и именно он определяет конкретный перечень обязанностей своего помощника.</a:t>
            </a:r>
          </a:p>
          <a:p>
            <a:pPr indent="539750" algn="just"/>
            <a:endParaRPr lang="ru-RU" b="1" dirty="0">
              <a:solidFill>
                <a:schemeClr val="bg2">
                  <a:lumMod val="50000"/>
                </a:schemeClr>
              </a:solidFill>
            </a:endParaRPr>
          </a:p>
          <a:p>
            <a:pPr indent="539750" algn="just"/>
            <a:endParaRPr lang="ru-RU" b="1" dirty="0">
              <a:solidFill>
                <a:schemeClr val="bg2">
                  <a:lumMod val="50000"/>
                </a:schemeClr>
              </a:solidFill>
            </a:endParaRPr>
          </a:p>
          <a:p>
            <a:pPr indent="539750" algn="just"/>
            <a:endParaRPr lang="ru-RU" b="1" dirty="0">
              <a:solidFill>
                <a:schemeClr val="bg2">
                  <a:lumMod val="50000"/>
                </a:schemeClr>
              </a:solidFill>
              <a:hlinkClick r:id="rId2"/>
            </a:endParaRPr>
          </a:p>
          <a:p>
            <a:endParaRPr lang="ru-RU" b="1" dirty="0">
              <a:solidFill>
                <a:schemeClr val="bg2">
                  <a:lumMod val="50000"/>
                </a:schemeClr>
              </a:solidFill>
            </a:endParaRPr>
          </a:p>
        </p:txBody>
      </p:sp>
      <p:pic>
        <p:nvPicPr>
          <p:cNvPr id="3" name="Picture 2"/>
          <p:cNvPicPr>
            <a:picLocks noChangeAspect="1" noChangeArrowheads="1"/>
          </p:cNvPicPr>
          <p:nvPr/>
        </p:nvPicPr>
        <p:blipFill>
          <a:blip r:embed="rId3" cstate="print"/>
          <a:srcRect/>
          <a:stretch>
            <a:fillRect/>
          </a:stretch>
        </p:blipFill>
        <p:spPr bwMode="auto">
          <a:xfrm>
            <a:off x="428596" y="571479"/>
            <a:ext cx="3429024" cy="4881757"/>
          </a:xfrm>
          <a:prstGeom prst="rect">
            <a:avLst/>
          </a:prstGeom>
          <a:noFill/>
          <a:ln>
            <a:noFill/>
          </a:ln>
          <a:effectLst>
            <a:outerShdw dist="35921" dir="2700000" algn="ctr" rotWithShape="0">
              <a:schemeClr val="bg2"/>
            </a:outerShdw>
            <a:softEdge rad="317500"/>
          </a:effectLst>
        </p:spPr>
      </p:pic>
    </p:spTree>
  </p:cSld>
  <p:clrMapOvr>
    <a:masterClrMapping/>
  </p:clrMapOvr>
  <p:transition>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28596" y="214290"/>
            <a:ext cx="8429684"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solidFill>
                  <a:schemeClr val="bg1"/>
                </a:solidFill>
              </a:rPr>
              <a:t>В обязанности Помощника судьи входит оказание помощи судье:</a:t>
            </a:r>
            <a:endParaRPr lang="ru-RU" sz="2000" dirty="0">
              <a:solidFill>
                <a:schemeClr val="bg1"/>
              </a:solidFill>
            </a:endParaRPr>
          </a:p>
        </p:txBody>
      </p:sp>
      <p:sp>
        <p:nvSpPr>
          <p:cNvPr id="6" name="Овал 5"/>
          <p:cNvSpPr/>
          <p:nvPr/>
        </p:nvSpPr>
        <p:spPr>
          <a:xfrm>
            <a:off x="214282" y="1500174"/>
            <a:ext cx="2143140" cy="20717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Овал 8"/>
          <p:cNvSpPr/>
          <p:nvPr/>
        </p:nvSpPr>
        <p:spPr>
          <a:xfrm>
            <a:off x="3571868" y="1571612"/>
            <a:ext cx="2000264" cy="20002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ru-RU" dirty="0"/>
          </a:p>
        </p:txBody>
      </p:sp>
      <p:sp>
        <p:nvSpPr>
          <p:cNvPr id="11" name="TextBox 10"/>
          <p:cNvSpPr txBox="1"/>
          <p:nvPr/>
        </p:nvSpPr>
        <p:spPr>
          <a:xfrm>
            <a:off x="214282" y="1928802"/>
            <a:ext cx="2071702" cy="1323439"/>
          </a:xfrm>
          <a:prstGeom prst="rect">
            <a:avLst/>
          </a:prstGeom>
          <a:noFill/>
        </p:spPr>
        <p:txBody>
          <a:bodyPr wrap="square" rtlCol="0">
            <a:spAutoFit/>
          </a:bodyPr>
          <a:lstStyle/>
          <a:p>
            <a:pPr algn="ctr"/>
            <a:r>
              <a:rPr lang="ru-RU" sz="2000" b="1" dirty="0">
                <a:solidFill>
                  <a:schemeClr val="bg1"/>
                </a:solidFill>
              </a:rPr>
              <a:t>в подготовке и организации судебного процесса</a:t>
            </a:r>
            <a:endParaRPr lang="ru-RU" sz="2000" dirty="0">
              <a:solidFill>
                <a:schemeClr val="bg1"/>
              </a:solidFill>
            </a:endParaRPr>
          </a:p>
        </p:txBody>
      </p:sp>
      <p:sp>
        <p:nvSpPr>
          <p:cNvPr id="12" name="TextBox 11"/>
          <p:cNvSpPr txBox="1"/>
          <p:nvPr/>
        </p:nvSpPr>
        <p:spPr>
          <a:xfrm>
            <a:off x="3714744" y="4929198"/>
            <a:ext cx="2071702" cy="707886"/>
          </a:xfrm>
          <a:prstGeom prst="rect">
            <a:avLst/>
          </a:prstGeom>
          <a:noFill/>
        </p:spPr>
        <p:txBody>
          <a:bodyPr wrap="square" rtlCol="0">
            <a:spAutoFit/>
          </a:bodyPr>
          <a:lstStyle/>
          <a:p>
            <a:pPr algn="ctr"/>
            <a:r>
              <a:rPr lang="ru-RU" sz="2000" dirty="0">
                <a:solidFill>
                  <a:schemeClr val="bg1"/>
                </a:solidFill>
              </a:rPr>
              <a:t>Судебные определения</a:t>
            </a:r>
          </a:p>
        </p:txBody>
      </p:sp>
      <p:sp>
        <p:nvSpPr>
          <p:cNvPr id="13" name="TextBox 12"/>
          <p:cNvSpPr txBox="1"/>
          <p:nvPr/>
        </p:nvSpPr>
        <p:spPr>
          <a:xfrm>
            <a:off x="7143736" y="2000240"/>
            <a:ext cx="2000264" cy="707886"/>
          </a:xfrm>
          <a:prstGeom prst="rect">
            <a:avLst/>
          </a:prstGeom>
          <a:noFill/>
        </p:spPr>
        <p:txBody>
          <a:bodyPr wrap="square" rtlCol="0">
            <a:spAutoFit/>
          </a:bodyPr>
          <a:lstStyle/>
          <a:p>
            <a:pPr algn="ctr"/>
            <a:r>
              <a:rPr lang="ru-RU" sz="2000" dirty="0">
                <a:solidFill>
                  <a:schemeClr val="bg1"/>
                </a:solidFill>
              </a:rPr>
              <a:t>Судебный приказ</a:t>
            </a:r>
          </a:p>
        </p:txBody>
      </p:sp>
      <p:cxnSp>
        <p:nvCxnSpPr>
          <p:cNvPr id="16" name="Прямая со стрелкой 15"/>
          <p:cNvCxnSpPr>
            <a:stCxn id="4" idx="2"/>
            <a:endCxn id="6" idx="7"/>
          </p:cNvCxnSpPr>
          <p:nvPr/>
        </p:nvCxnSpPr>
        <p:spPr>
          <a:xfrm rot="5400000">
            <a:off x="3006063" y="166193"/>
            <a:ext cx="674878" cy="25998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rot="16200000" flipH="1">
            <a:off x="4393405" y="1321580"/>
            <a:ext cx="357192"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a:stCxn id="4" idx="2"/>
          </p:cNvCxnSpPr>
          <p:nvPr/>
        </p:nvCxnSpPr>
        <p:spPr>
          <a:xfrm rot="16200000" flipH="1">
            <a:off x="5468538" y="303590"/>
            <a:ext cx="814406" cy="24646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Овал 23"/>
          <p:cNvSpPr/>
          <p:nvPr/>
        </p:nvSpPr>
        <p:spPr>
          <a:xfrm>
            <a:off x="285720" y="4000504"/>
            <a:ext cx="2000264" cy="20002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Овал 24"/>
          <p:cNvSpPr/>
          <p:nvPr/>
        </p:nvSpPr>
        <p:spPr>
          <a:xfrm>
            <a:off x="6929454" y="1571612"/>
            <a:ext cx="2000264" cy="20002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Овал 25"/>
          <p:cNvSpPr/>
          <p:nvPr/>
        </p:nvSpPr>
        <p:spPr>
          <a:xfrm>
            <a:off x="3714744" y="4000504"/>
            <a:ext cx="2000264" cy="20002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Овал 26"/>
          <p:cNvSpPr/>
          <p:nvPr/>
        </p:nvSpPr>
        <p:spPr>
          <a:xfrm>
            <a:off x="7143736" y="4071942"/>
            <a:ext cx="2000264" cy="20002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32" name="Прямая со стрелкой 31"/>
          <p:cNvCxnSpPr/>
          <p:nvPr/>
        </p:nvCxnSpPr>
        <p:spPr>
          <a:xfrm rot="10800000" flipV="1">
            <a:off x="1643042" y="1142984"/>
            <a:ext cx="2857522" cy="28575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Прямая со стрелкой 34"/>
          <p:cNvCxnSpPr>
            <a:stCxn id="4" idx="2"/>
          </p:cNvCxnSpPr>
          <p:nvPr/>
        </p:nvCxnSpPr>
        <p:spPr>
          <a:xfrm rot="16200000" flipH="1">
            <a:off x="4672009" y="1100119"/>
            <a:ext cx="3014690" cy="30718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Прямая со стрелкой 37"/>
          <p:cNvCxnSpPr>
            <a:stCxn id="9" idx="4"/>
          </p:cNvCxnSpPr>
          <p:nvPr/>
        </p:nvCxnSpPr>
        <p:spPr>
          <a:xfrm rot="5400000">
            <a:off x="4356892" y="3786190"/>
            <a:ext cx="429422"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571868" y="1928802"/>
            <a:ext cx="2071702" cy="1200329"/>
          </a:xfrm>
          <a:prstGeom prst="rect">
            <a:avLst/>
          </a:prstGeom>
          <a:noFill/>
        </p:spPr>
        <p:txBody>
          <a:bodyPr wrap="square" rtlCol="0">
            <a:spAutoFit/>
          </a:bodyPr>
          <a:lstStyle/>
          <a:p>
            <a:pPr algn="ctr"/>
            <a:r>
              <a:rPr lang="ru-RU" b="1" dirty="0">
                <a:solidFill>
                  <a:schemeClr val="bg1"/>
                </a:solidFill>
              </a:rPr>
              <a:t>в подготовке проектов судебных постановлений</a:t>
            </a:r>
            <a:endParaRPr lang="ru-RU" dirty="0"/>
          </a:p>
        </p:txBody>
      </p:sp>
      <p:sp>
        <p:nvSpPr>
          <p:cNvPr id="45" name="TextBox 44"/>
          <p:cNvSpPr txBox="1"/>
          <p:nvPr/>
        </p:nvSpPr>
        <p:spPr>
          <a:xfrm>
            <a:off x="7072330" y="1857365"/>
            <a:ext cx="1785950" cy="1200329"/>
          </a:xfrm>
          <a:prstGeom prst="rect">
            <a:avLst/>
          </a:prstGeom>
          <a:noFill/>
        </p:spPr>
        <p:txBody>
          <a:bodyPr wrap="square" rtlCol="0">
            <a:spAutoFit/>
          </a:bodyPr>
          <a:lstStyle/>
          <a:p>
            <a:pPr algn="ctr"/>
            <a:r>
              <a:rPr lang="ru-RU" b="1" dirty="0">
                <a:solidFill>
                  <a:schemeClr val="bg1"/>
                </a:solidFill>
              </a:rPr>
              <a:t>по ведению протокола судебного заседания</a:t>
            </a:r>
            <a:endParaRPr lang="ru-RU" dirty="0"/>
          </a:p>
        </p:txBody>
      </p:sp>
      <p:sp>
        <p:nvSpPr>
          <p:cNvPr id="55" name="TextBox 54"/>
          <p:cNvSpPr txBox="1"/>
          <p:nvPr/>
        </p:nvSpPr>
        <p:spPr>
          <a:xfrm>
            <a:off x="214282" y="4286256"/>
            <a:ext cx="2000264" cy="1600438"/>
          </a:xfrm>
          <a:prstGeom prst="rect">
            <a:avLst/>
          </a:prstGeom>
          <a:noFill/>
        </p:spPr>
        <p:txBody>
          <a:bodyPr wrap="square" rtlCol="0">
            <a:spAutoFit/>
          </a:bodyPr>
          <a:lstStyle/>
          <a:p>
            <a:pPr algn="ctr"/>
            <a:r>
              <a:rPr lang="ru-RU" sz="1400" b="1" dirty="0">
                <a:solidFill>
                  <a:schemeClr val="bg1"/>
                </a:solidFill>
              </a:rPr>
              <a:t>в обеспечении контроля за фиксированием хода судебного заседания техническими средствами</a:t>
            </a:r>
            <a:endParaRPr lang="ru-RU" sz="1400" dirty="0"/>
          </a:p>
        </p:txBody>
      </p:sp>
      <p:sp>
        <p:nvSpPr>
          <p:cNvPr id="57" name="TextBox 56"/>
          <p:cNvSpPr txBox="1"/>
          <p:nvPr/>
        </p:nvSpPr>
        <p:spPr>
          <a:xfrm>
            <a:off x="3714744" y="4357694"/>
            <a:ext cx="2000264" cy="1384995"/>
          </a:xfrm>
          <a:prstGeom prst="rect">
            <a:avLst/>
          </a:prstGeom>
          <a:noFill/>
        </p:spPr>
        <p:txBody>
          <a:bodyPr wrap="square" rtlCol="0">
            <a:spAutoFit/>
          </a:bodyPr>
          <a:lstStyle/>
          <a:p>
            <a:pPr algn="ctr"/>
            <a:r>
              <a:rPr lang="ru-RU" sz="1400" b="1" dirty="0">
                <a:solidFill>
                  <a:schemeClr val="bg1"/>
                </a:solidFill>
              </a:rPr>
              <a:t>в проверке явки в суд лиц, которые должны участвовать в судебном заседании</a:t>
            </a:r>
            <a:endParaRPr lang="ru-RU" sz="1400" dirty="0"/>
          </a:p>
        </p:txBody>
      </p:sp>
      <p:sp>
        <p:nvSpPr>
          <p:cNvPr id="58" name="TextBox 57"/>
          <p:cNvSpPr txBox="1"/>
          <p:nvPr/>
        </p:nvSpPr>
        <p:spPr>
          <a:xfrm>
            <a:off x="7215206" y="4214818"/>
            <a:ext cx="1928794" cy="2092881"/>
          </a:xfrm>
          <a:prstGeom prst="rect">
            <a:avLst/>
          </a:prstGeom>
          <a:noFill/>
        </p:spPr>
        <p:txBody>
          <a:bodyPr wrap="square" rtlCol="0">
            <a:spAutoFit/>
          </a:bodyPr>
          <a:lstStyle/>
          <a:p>
            <a:pPr algn="ctr"/>
            <a:r>
              <a:rPr lang="ru-RU" sz="1400" b="1" dirty="0">
                <a:solidFill>
                  <a:schemeClr val="bg1"/>
                </a:solidFill>
              </a:rPr>
              <a:t>в совершении иных процессуальных действий в случаях и порядке, которые предусмотрены </a:t>
            </a:r>
            <a:r>
              <a:rPr lang="ru-RU" sz="1400" b="1" dirty="0">
                <a:solidFill>
                  <a:schemeClr val="bg1"/>
                </a:solidFill>
                <a:hlinkClick r:id="rId2"/>
              </a:rPr>
              <a:t>ГПК РФ.</a:t>
            </a:r>
            <a:endParaRPr lang="ru-RU" sz="1400" dirty="0">
              <a:solidFill>
                <a:schemeClr val="bg1"/>
              </a:solidFill>
            </a:endParaRPr>
          </a:p>
          <a:p>
            <a:endParaRPr lang="ru-RU" dirty="0"/>
          </a:p>
        </p:txBody>
      </p:sp>
    </p:spTree>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42910" y="3286124"/>
            <a:ext cx="8001056" cy="2862322"/>
          </a:xfrm>
          <a:prstGeom prst="rect">
            <a:avLst/>
          </a:prstGeom>
        </p:spPr>
        <p:txBody>
          <a:bodyPr wrap="square">
            <a:spAutoFit/>
          </a:bodyPr>
          <a:lstStyle/>
          <a:p>
            <a:pPr indent="719138" algn="just"/>
            <a:r>
              <a:rPr lang="ru-RU" sz="2000" b="1" dirty="0">
                <a:solidFill>
                  <a:schemeClr val="tx2">
                    <a:lumMod val="60000"/>
                    <a:lumOff val="40000"/>
                  </a:schemeClr>
                </a:solidFill>
              </a:rPr>
              <a:t>Полномочия помощника судьи также раскрыты в </a:t>
            </a:r>
            <a:r>
              <a:rPr lang="ru-RU" sz="2000" b="1" u="sng" dirty="0">
                <a:solidFill>
                  <a:schemeClr val="tx2">
                    <a:lumMod val="60000"/>
                    <a:lumOff val="40000"/>
                  </a:schemeClr>
                </a:solidFill>
              </a:rPr>
              <a:t>Приказе</a:t>
            </a:r>
            <a:r>
              <a:rPr lang="ru-RU" sz="2000" b="1" dirty="0">
                <a:solidFill>
                  <a:schemeClr val="tx2">
                    <a:lumMod val="60000"/>
                    <a:lumOff val="40000"/>
                  </a:schemeClr>
                </a:solidFill>
                <a:hlinkClick r:id="rId2"/>
              </a:rPr>
              <a:t> Судебного департамента при Верховном Суде РФ от 6 декабря 2010 г. N 272 "Об утверждении типовых должностных регламентов помощника председателя суда (судьи) верховного суда республики, краевого и областного судов, суда города федерального значения, судов автономной области и автономного округа, окружного (флотского) военного суда, районного суда и гарнизонного военного суда.</a:t>
            </a:r>
          </a:p>
        </p:txBody>
      </p:sp>
      <p:pic>
        <p:nvPicPr>
          <p:cNvPr id="4" name="Picture 3"/>
          <p:cNvPicPr>
            <a:picLocks noChangeAspect="1" noChangeArrowheads="1"/>
          </p:cNvPicPr>
          <p:nvPr/>
        </p:nvPicPr>
        <p:blipFill>
          <a:blip r:embed="rId3" cstate="print"/>
          <a:srcRect/>
          <a:stretch>
            <a:fillRect/>
          </a:stretch>
        </p:blipFill>
        <p:spPr bwMode="auto">
          <a:xfrm>
            <a:off x="3000364" y="428604"/>
            <a:ext cx="3258978" cy="2530909"/>
          </a:xfrm>
          <a:prstGeom prst="rect">
            <a:avLst/>
          </a:prstGeom>
          <a:solidFill>
            <a:schemeClr val="bg1"/>
          </a:solidFill>
          <a:ln>
            <a:noFill/>
          </a:ln>
          <a:effectLst>
            <a:softEdge rad="127000"/>
          </a:effectLst>
        </p:spPr>
      </p:pic>
    </p:spTree>
  </p:cSld>
  <p:clrMapOvr>
    <a:masterClrMapping/>
  </p:clrMapOvr>
  <p:transition>
    <p:wipe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472" y="571480"/>
            <a:ext cx="8072494" cy="5170646"/>
          </a:xfrm>
          <a:prstGeom prst="rect">
            <a:avLst/>
          </a:prstGeom>
        </p:spPr>
        <p:txBody>
          <a:bodyPr wrap="square">
            <a:spAutoFit/>
          </a:bodyPr>
          <a:lstStyle/>
          <a:p>
            <a:pPr algn="ctr"/>
            <a:r>
              <a:rPr lang="ru-RU" sz="2000" b="1" dirty="0">
                <a:solidFill>
                  <a:schemeClr val="tx2">
                    <a:lumMod val="60000"/>
                    <a:lumOff val="40000"/>
                  </a:schemeClr>
                </a:solidFill>
              </a:rPr>
              <a:t>При рассмотрении судьей гражданского дела по первой инстанции помощник судьи выполняет следующие полномочия:</a:t>
            </a:r>
          </a:p>
          <a:p>
            <a:pPr indent="630238" algn="just"/>
            <a:endParaRPr lang="ru-RU" b="1" dirty="0">
              <a:solidFill>
                <a:schemeClr val="tx2">
                  <a:lumMod val="60000"/>
                  <a:lumOff val="40000"/>
                </a:schemeClr>
              </a:solidFill>
            </a:endParaRPr>
          </a:p>
          <a:p>
            <a:pPr algn="just">
              <a:buFontTx/>
              <a:buChar char="-"/>
            </a:pPr>
            <a:r>
              <a:rPr lang="ru-RU" b="1" dirty="0">
                <a:solidFill>
                  <a:schemeClr val="bg2">
                    <a:lumMod val="50000"/>
                  </a:schemeClr>
                </a:solidFill>
              </a:rPr>
              <a:t> по поручению судьи изучает поступившее на рассмотрение по первой инстанции заявление и приложенные к нему документы с целью проверки соответствия представленных документов требованиям законодательства, их достоверности и полноты (судьей может быть составлен перечень вопросов, которые должен выяснить помощник судьи при изучении поступивших материалов);</a:t>
            </a:r>
          </a:p>
          <a:p>
            <a:pPr algn="just">
              <a:buFontTx/>
              <a:buChar char="-"/>
            </a:pPr>
            <a:endParaRPr lang="ru-RU" b="1" dirty="0">
              <a:solidFill>
                <a:schemeClr val="bg2">
                  <a:lumMod val="50000"/>
                </a:schemeClr>
              </a:solidFill>
            </a:endParaRPr>
          </a:p>
          <a:p>
            <a:pPr lvl="0" indent="457200" algn="just">
              <a:buFontTx/>
              <a:buChar char="-"/>
            </a:pPr>
            <a:r>
              <a:rPr lang="ru-RU" b="1" dirty="0">
                <a:solidFill>
                  <a:schemeClr val="bg2">
                    <a:lumMod val="50000"/>
                  </a:schemeClr>
                </a:solidFill>
                <a:latin typeface="Arial" pitchFamily="34" charset="0"/>
                <a:ea typeface="Calibri" pitchFamily="34" charset="0"/>
                <a:cs typeface="Arial" pitchFamily="34" charset="0"/>
              </a:rPr>
              <a:t>докладывает судье устное (письменное) заключение по изученному делу с предложением о вынесении одного из определений, указанных в </a:t>
            </a:r>
            <a:r>
              <a:rPr lang="ru-RU" b="1" dirty="0">
                <a:solidFill>
                  <a:schemeClr val="bg2">
                    <a:lumMod val="50000"/>
                  </a:schemeClr>
                </a:solidFill>
                <a:latin typeface="Arial" pitchFamily="34" charset="0"/>
                <a:ea typeface="Calibri" pitchFamily="34" charset="0"/>
                <a:cs typeface="Arial" pitchFamily="34" charset="0"/>
                <a:hlinkClick r:id="rId2">
                  <a:extLst>
                    <a:ext uri="{A12FA001-AC4F-418D-AE19-62706E023703}">
                      <ahyp:hlinkClr xmlns:ahyp="http://schemas.microsoft.com/office/drawing/2018/hyperlinkcolor" val="tx"/>
                    </a:ext>
                  </a:extLst>
                </a:hlinkClick>
              </a:rPr>
              <a:t>ст. 134-136</a:t>
            </a:r>
            <a:r>
              <a:rPr lang="ru-RU" b="1" dirty="0">
                <a:solidFill>
                  <a:schemeClr val="bg2">
                    <a:lumMod val="50000"/>
                  </a:schemeClr>
                </a:solidFill>
                <a:latin typeface="Arial" pitchFamily="34" charset="0"/>
                <a:ea typeface="Calibri" pitchFamily="34" charset="0"/>
                <a:cs typeface="Arial" pitchFamily="34" charset="0"/>
              </a:rPr>
              <a:t> ГПК РФ;</a:t>
            </a:r>
          </a:p>
          <a:p>
            <a:pPr lvl="0" indent="457200" algn="just">
              <a:buFontTx/>
              <a:buChar char="-"/>
            </a:pPr>
            <a:endParaRPr lang="ru-RU" b="1" dirty="0">
              <a:solidFill>
                <a:schemeClr val="bg2">
                  <a:lumMod val="50000"/>
                </a:schemeClr>
              </a:solidFill>
              <a:latin typeface="Arial" pitchFamily="34" charset="0"/>
              <a:cs typeface="Arial" pitchFamily="34" charset="0"/>
            </a:endParaRPr>
          </a:p>
          <a:p>
            <a:pPr lvl="0" indent="457200" algn="just" eaLnBrk="0" hangingPunct="0">
              <a:buFontTx/>
              <a:buChar char="-"/>
            </a:pPr>
            <a:r>
              <a:rPr lang="ru-RU" b="1" dirty="0">
                <a:solidFill>
                  <a:schemeClr val="bg2">
                    <a:lumMod val="50000"/>
                  </a:schemeClr>
                </a:solidFill>
                <a:latin typeface="Arial" pitchFamily="34" charset="0"/>
                <a:ea typeface="Calibri" pitchFamily="34" charset="0"/>
                <a:cs typeface="Arial" pitchFamily="34" charset="0"/>
              </a:rPr>
              <a:t>готовит проекты сопроводительных писем о направлении принятых судьей судебных актов, лицам, участвующим в деле;</a:t>
            </a:r>
          </a:p>
          <a:p>
            <a:pPr algn="just">
              <a:buFontTx/>
              <a:buChar char="-"/>
            </a:pPr>
            <a:endParaRPr lang="ru-RU" b="1" dirty="0">
              <a:solidFill>
                <a:schemeClr val="bg2">
                  <a:lumMod val="50000"/>
                </a:schemeClr>
              </a:solidFill>
            </a:endParaRPr>
          </a:p>
        </p:txBody>
      </p:sp>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85720" y="285728"/>
            <a:ext cx="8429684" cy="53553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0" fontAlgn="base" latinLnBrk="0" hangingPunct="0">
              <a:lnSpc>
                <a:spcPct val="100000"/>
              </a:lnSpc>
              <a:spcBef>
                <a:spcPct val="0"/>
              </a:spcBef>
              <a:spcAft>
                <a:spcPct val="0"/>
              </a:spcAft>
              <a:buClrTx/>
              <a:buSzTx/>
              <a:tabLst/>
            </a:pPr>
            <a:endParaRPr kumimoji="0" lang="ru-RU" b="1" i="0" u="none" strike="noStrike" cap="none" normalizeH="0" baseline="0" dirty="0">
              <a:ln>
                <a:noFill/>
              </a:ln>
              <a:solidFill>
                <a:schemeClr val="bg2">
                  <a:lumMod val="50000"/>
                </a:schemeClr>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Char char="-"/>
              <a:tabLst/>
            </a:pPr>
            <a:r>
              <a:rPr kumimoji="0" lang="ru-RU" b="1" i="0" u="none" strike="noStrike" cap="none" normalizeH="0" baseline="0" dirty="0">
                <a:ln>
                  <a:noFill/>
                </a:ln>
                <a:solidFill>
                  <a:schemeClr val="bg2">
                    <a:lumMod val="50000"/>
                  </a:schemeClr>
                </a:solidFill>
                <a:effectLst/>
                <a:latin typeface="Arial" pitchFamily="34" charset="0"/>
                <a:ea typeface="Calibri" pitchFamily="34" charset="0"/>
                <a:cs typeface="Arial" pitchFamily="34" charset="0"/>
              </a:rPr>
              <a:t>осуществляет контроль за сроками устранения обстоятельств, препятствующих возбуждению (рассмотрению) гражданского дела и послуживших основанием для оставления заявления без движения, приостановления производства по делу, своевременно докладывая об этом судье;</a:t>
            </a:r>
          </a:p>
          <a:p>
            <a:pPr marL="0" marR="0" lvl="0" indent="457200" algn="just" defTabSz="914400" rtl="0" eaLnBrk="0" fontAlgn="base" latinLnBrk="0" hangingPunct="0">
              <a:lnSpc>
                <a:spcPct val="100000"/>
              </a:lnSpc>
              <a:spcBef>
                <a:spcPct val="0"/>
              </a:spcBef>
              <a:spcAft>
                <a:spcPct val="0"/>
              </a:spcAft>
              <a:buClrTx/>
              <a:buSzTx/>
              <a:buFontTx/>
              <a:buChar char="-"/>
              <a:tabLst/>
            </a:pPr>
            <a:endParaRPr kumimoji="0" lang="ru-RU" b="1" i="0" u="none" strike="noStrike" cap="none" normalizeH="0" baseline="0" dirty="0">
              <a:ln>
                <a:noFill/>
              </a:ln>
              <a:solidFill>
                <a:schemeClr val="bg2">
                  <a:lumMod val="50000"/>
                </a:schemeClr>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Char char="-"/>
              <a:tabLst/>
            </a:pPr>
            <a:r>
              <a:rPr kumimoji="0" lang="ru-RU" b="1" i="0" u="none" strike="noStrike" cap="none" normalizeH="0" baseline="0" dirty="0">
                <a:ln>
                  <a:noFill/>
                </a:ln>
                <a:solidFill>
                  <a:schemeClr val="bg2">
                    <a:lumMod val="50000"/>
                  </a:schemeClr>
                </a:solidFill>
                <a:effectLst/>
                <a:latin typeface="Arial" pitchFamily="34" charset="0"/>
                <a:ea typeface="Calibri" pitchFamily="34" charset="0"/>
                <a:cs typeface="Arial" pitchFamily="34" charset="0"/>
              </a:rPr>
              <a:t>по поручению судьи выполняет все необходимые действия для подготовки дела к судебному разбирательству, в том числе направляет заявления с пакетом документов заинтересованным лицам (ответчикам), а также по поручению судьи принимает участие в разрешении вопросов, связанных с назначением дела к рассмотрению;</a:t>
            </a:r>
          </a:p>
          <a:p>
            <a:pPr marL="0" marR="0" lvl="0" indent="457200" algn="just" defTabSz="914400" rtl="0" eaLnBrk="0" fontAlgn="base" latinLnBrk="0" hangingPunct="0">
              <a:lnSpc>
                <a:spcPct val="100000"/>
              </a:lnSpc>
              <a:spcBef>
                <a:spcPct val="0"/>
              </a:spcBef>
              <a:spcAft>
                <a:spcPct val="0"/>
              </a:spcAft>
              <a:buClrTx/>
              <a:buSzTx/>
              <a:buFontTx/>
              <a:buChar char="-"/>
              <a:tabLst/>
            </a:pPr>
            <a:endParaRPr lang="ru-RU" b="1" dirty="0">
              <a:solidFill>
                <a:schemeClr val="bg2">
                  <a:lumMod val="50000"/>
                </a:schemeClr>
              </a:solidFill>
              <a:latin typeface="Arial" pitchFamily="34" charset="0"/>
              <a:cs typeface="Arial" pitchFamily="34" charset="0"/>
            </a:endParaRPr>
          </a:p>
          <a:p>
            <a:pPr indent="457200" algn="just" eaLnBrk="0" hangingPunct="0">
              <a:buFontTx/>
              <a:buChar char="-"/>
            </a:pPr>
            <a:r>
              <a:rPr lang="ru-RU" b="1" dirty="0">
                <a:solidFill>
                  <a:schemeClr val="bg2">
                    <a:lumMod val="50000"/>
                  </a:schemeClr>
                </a:solidFill>
              </a:rPr>
              <a:t>контролирует получение адресатами почтовых отправлений с судебными актами, докладывает судье о возврате указанных почтовых отправлений без вручения адресату, по поручению судьи готовит проекты запросов в соответствующие органы для установления места нахождения лица, участвующего в деле.</a:t>
            </a:r>
          </a:p>
          <a:p>
            <a:pPr marL="0" marR="0" lvl="0" indent="457200" algn="just" defTabSz="914400" rtl="0" eaLnBrk="0" fontAlgn="base" latinLnBrk="0" hangingPunct="0">
              <a:lnSpc>
                <a:spcPct val="100000"/>
              </a:lnSpc>
              <a:spcBef>
                <a:spcPct val="0"/>
              </a:spcBef>
              <a:spcAft>
                <a:spcPct val="0"/>
              </a:spcAft>
              <a:buClrTx/>
              <a:buSzTx/>
              <a:buFontTx/>
              <a:buChar char="-"/>
              <a:tabLst/>
            </a:pPr>
            <a:endParaRPr kumimoji="0" lang="ru-RU" b="1" i="0" u="none" strike="noStrike" cap="none" normalizeH="0" baseline="0" dirty="0">
              <a:ln>
                <a:noFill/>
              </a:ln>
              <a:solidFill>
                <a:schemeClr val="bg2">
                  <a:lumMod val="50000"/>
                </a:schemeClr>
              </a:solidFill>
              <a:effectLst/>
              <a:latin typeface="Arial" pitchFamily="34" charset="0"/>
              <a:cs typeface="Arial" pitchFamily="34" charset="0"/>
            </a:endParaRPr>
          </a:p>
        </p:txBody>
      </p:sp>
    </p:spTree>
  </p:cSld>
  <p:clrMapOvr>
    <a:masterClrMapping/>
  </p:clrMapOvr>
  <p:transition>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14348" y="190500"/>
            <a:ext cx="7858180" cy="1015663"/>
          </a:xfrm>
          <a:prstGeom prst="rect">
            <a:avLst/>
          </a:prstGeom>
        </p:spPr>
        <p:txBody>
          <a:bodyPr wrap="square">
            <a:spAutoFit/>
          </a:bodyPr>
          <a:lstStyle/>
          <a:p>
            <a:pPr algn="ctr"/>
            <a:r>
              <a:rPr lang="ru-RU" sz="2000" dirty="0"/>
              <a:t>Организация работы помощника судьи при рассмотрении гражданских дел в суде первой инстанции связана с делением гражданского процесса на определенные стадии</a:t>
            </a:r>
          </a:p>
        </p:txBody>
      </p:sp>
      <p:sp>
        <p:nvSpPr>
          <p:cNvPr id="4" name="Овал 3"/>
          <p:cNvSpPr/>
          <p:nvPr/>
        </p:nvSpPr>
        <p:spPr>
          <a:xfrm>
            <a:off x="785786" y="1928802"/>
            <a:ext cx="1857388" cy="17145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1400" b="1" dirty="0"/>
          </a:p>
        </p:txBody>
      </p:sp>
      <p:cxnSp>
        <p:nvCxnSpPr>
          <p:cNvPr id="16" name="Прямая со стрелкой 15"/>
          <p:cNvCxnSpPr/>
          <p:nvPr/>
        </p:nvCxnSpPr>
        <p:spPr>
          <a:xfrm rot="5400000">
            <a:off x="2071670" y="1214422"/>
            <a:ext cx="857256" cy="7143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Овал 10"/>
          <p:cNvSpPr/>
          <p:nvPr/>
        </p:nvSpPr>
        <p:spPr>
          <a:xfrm>
            <a:off x="3571868" y="1500174"/>
            <a:ext cx="1857388" cy="18573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12" name="Овал 11"/>
          <p:cNvSpPr/>
          <p:nvPr/>
        </p:nvSpPr>
        <p:spPr>
          <a:xfrm>
            <a:off x="6357950" y="1928802"/>
            <a:ext cx="1857388" cy="17859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cxnSp>
        <p:nvCxnSpPr>
          <p:cNvPr id="14" name="Прямая со стрелкой 13"/>
          <p:cNvCxnSpPr/>
          <p:nvPr/>
        </p:nvCxnSpPr>
        <p:spPr>
          <a:xfrm rot="5400000">
            <a:off x="4322761" y="1320785"/>
            <a:ext cx="35719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a:off x="6215074" y="1214424"/>
            <a:ext cx="785818" cy="7143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500430" y="2071678"/>
            <a:ext cx="2071702" cy="1015663"/>
          </a:xfrm>
          <a:prstGeom prst="rect">
            <a:avLst/>
          </a:prstGeom>
          <a:noFill/>
        </p:spPr>
        <p:txBody>
          <a:bodyPr wrap="square" rtlCol="0">
            <a:spAutoFit/>
          </a:bodyPr>
          <a:lstStyle/>
          <a:p>
            <a:pPr algn="ctr"/>
            <a:r>
              <a:rPr lang="ru-RU" sz="1400" b="1" dirty="0">
                <a:solidFill>
                  <a:schemeClr val="bg1"/>
                </a:solidFill>
              </a:rPr>
              <a:t>Подготовка дела к судебному разбирательству</a:t>
            </a:r>
          </a:p>
          <a:p>
            <a:endParaRPr lang="ru-RU" dirty="0"/>
          </a:p>
        </p:txBody>
      </p:sp>
      <p:sp>
        <p:nvSpPr>
          <p:cNvPr id="24" name="TextBox 23"/>
          <p:cNvSpPr txBox="1"/>
          <p:nvPr/>
        </p:nvSpPr>
        <p:spPr>
          <a:xfrm>
            <a:off x="6215074" y="2428868"/>
            <a:ext cx="2214578" cy="861774"/>
          </a:xfrm>
          <a:prstGeom prst="rect">
            <a:avLst/>
          </a:prstGeom>
          <a:noFill/>
        </p:spPr>
        <p:txBody>
          <a:bodyPr wrap="square" rtlCol="0">
            <a:spAutoFit/>
          </a:bodyPr>
          <a:lstStyle/>
          <a:p>
            <a:pPr algn="ctr"/>
            <a:r>
              <a:rPr lang="ru-RU" sz="1600" b="1" dirty="0">
                <a:solidFill>
                  <a:schemeClr val="bg1"/>
                </a:solidFill>
              </a:rPr>
              <a:t>Судебное разбирательство</a:t>
            </a:r>
          </a:p>
          <a:p>
            <a:endParaRPr lang="ru-RU" dirty="0"/>
          </a:p>
        </p:txBody>
      </p:sp>
      <p:sp>
        <p:nvSpPr>
          <p:cNvPr id="18" name="TextBox 17"/>
          <p:cNvSpPr txBox="1"/>
          <p:nvPr/>
        </p:nvSpPr>
        <p:spPr>
          <a:xfrm>
            <a:off x="928662" y="2285992"/>
            <a:ext cx="1571636" cy="1107996"/>
          </a:xfrm>
          <a:prstGeom prst="rect">
            <a:avLst/>
          </a:prstGeom>
          <a:noFill/>
        </p:spPr>
        <p:txBody>
          <a:bodyPr wrap="square" rtlCol="0">
            <a:spAutoFit/>
          </a:bodyPr>
          <a:lstStyle/>
          <a:p>
            <a:pPr algn="ctr"/>
            <a:r>
              <a:rPr lang="ru-RU" sz="1600" b="1" dirty="0">
                <a:solidFill>
                  <a:schemeClr val="bg1"/>
                </a:solidFill>
              </a:rPr>
              <a:t>Возбуждение гражданского дела</a:t>
            </a:r>
          </a:p>
          <a:p>
            <a:endParaRPr lang="ru-RU" dirty="0"/>
          </a:p>
        </p:txBody>
      </p:sp>
      <p:cxnSp>
        <p:nvCxnSpPr>
          <p:cNvPr id="22" name="Прямая со стрелкой 21"/>
          <p:cNvCxnSpPr/>
          <p:nvPr/>
        </p:nvCxnSpPr>
        <p:spPr>
          <a:xfrm rot="5400000">
            <a:off x="1357290" y="3929066"/>
            <a:ext cx="57150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Прямая со стрелкой 27"/>
          <p:cNvCxnSpPr/>
          <p:nvPr/>
        </p:nvCxnSpPr>
        <p:spPr>
          <a:xfrm rot="5400000">
            <a:off x="4358480" y="3499644"/>
            <a:ext cx="28575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p:nvPr/>
        </p:nvCxnSpPr>
        <p:spPr>
          <a:xfrm rot="5400000">
            <a:off x="7144562" y="3856834"/>
            <a:ext cx="28575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Скругленный прямоугольник 29"/>
          <p:cNvSpPr/>
          <p:nvPr/>
        </p:nvSpPr>
        <p:spPr>
          <a:xfrm>
            <a:off x="3071802" y="3643314"/>
            <a:ext cx="2857520" cy="29289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Скругленный прямоугольник 30"/>
          <p:cNvSpPr/>
          <p:nvPr/>
        </p:nvSpPr>
        <p:spPr>
          <a:xfrm>
            <a:off x="214282" y="4214818"/>
            <a:ext cx="2643206" cy="23574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Скругленный прямоугольник 33"/>
          <p:cNvSpPr/>
          <p:nvPr/>
        </p:nvSpPr>
        <p:spPr>
          <a:xfrm>
            <a:off x="6072198" y="4000504"/>
            <a:ext cx="2857488" cy="25003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TextBox 34"/>
          <p:cNvSpPr txBox="1"/>
          <p:nvPr/>
        </p:nvSpPr>
        <p:spPr>
          <a:xfrm>
            <a:off x="428596" y="4357694"/>
            <a:ext cx="2357454" cy="2062103"/>
          </a:xfrm>
          <a:prstGeom prst="rect">
            <a:avLst/>
          </a:prstGeom>
          <a:noFill/>
        </p:spPr>
        <p:txBody>
          <a:bodyPr wrap="square" rtlCol="0">
            <a:spAutoFit/>
          </a:bodyPr>
          <a:lstStyle/>
          <a:p>
            <a:pPr algn="ctr"/>
            <a:r>
              <a:rPr lang="ru-RU" sz="1600" dirty="0">
                <a:solidFill>
                  <a:schemeClr val="bg1"/>
                </a:solidFill>
              </a:rPr>
              <a:t> изучение поступивших судье заявлений, в том числе исковых, жалоб, представлений и внесение предложений по их рассмотрению</a:t>
            </a:r>
          </a:p>
        </p:txBody>
      </p:sp>
      <p:sp>
        <p:nvSpPr>
          <p:cNvPr id="36" name="TextBox 35"/>
          <p:cNvSpPr txBox="1"/>
          <p:nvPr/>
        </p:nvSpPr>
        <p:spPr>
          <a:xfrm>
            <a:off x="3214678" y="3714752"/>
            <a:ext cx="2714644" cy="2677656"/>
          </a:xfrm>
          <a:prstGeom prst="rect">
            <a:avLst/>
          </a:prstGeom>
          <a:noFill/>
        </p:spPr>
        <p:txBody>
          <a:bodyPr wrap="square" rtlCol="0">
            <a:spAutoFit/>
          </a:bodyPr>
          <a:lstStyle/>
          <a:p>
            <a:pPr algn="ctr"/>
            <a:r>
              <a:rPr lang="ru-RU" sz="1400" dirty="0">
                <a:solidFill>
                  <a:schemeClr val="bg1"/>
                </a:solidFill>
              </a:rPr>
              <a:t>участие в решении задач подготовки дела к судебному разбирательству, включая:</a:t>
            </a:r>
          </a:p>
          <a:p>
            <a:pPr algn="ctr"/>
            <a:r>
              <a:rPr lang="ru-RU" sz="1400" dirty="0">
                <a:solidFill>
                  <a:schemeClr val="bg1"/>
                </a:solidFill>
              </a:rPr>
              <a:t>- определение круга лиц, участвующих в деле, и оказание им содействия в представлении необходимых доказательств;</a:t>
            </a:r>
          </a:p>
          <a:p>
            <a:pPr algn="ctr"/>
            <a:r>
              <a:rPr lang="ru-RU" sz="1400" dirty="0">
                <a:solidFill>
                  <a:schemeClr val="bg1"/>
                </a:solidFill>
              </a:rPr>
              <a:t>- принятие мер к примирению сторон;</a:t>
            </a:r>
          </a:p>
          <a:p>
            <a:pPr algn="ctr"/>
            <a:r>
              <a:rPr lang="ru-RU" sz="1400" dirty="0">
                <a:solidFill>
                  <a:schemeClr val="bg1"/>
                </a:solidFill>
              </a:rPr>
              <a:t>- удостоверение верности копий документов  суда</a:t>
            </a:r>
          </a:p>
        </p:txBody>
      </p:sp>
      <p:sp>
        <p:nvSpPr>
          <p:cNvPr id="40" name="TextBox 39"/>
          <p:cNvSpPr txBox="1"/>
          <p:nvPr/>
        </p:nvSpPr>
        <p:spPr>
          <a:xfrm>
            <a:off x="6000760" y="4000504"/>
            <a:ext cx="2928926" cy="2523768"/>
          </a:xfrm>
          <a:prstGeom prst="rect">
            <a:avLst/>
          </a:prstGeom>
          <a:noFill/>
        </p:spPr>
        <p:txBody>
          <a:bodyPr wrap="square" rtlCol="0">
            <a:spAutoFit/>
          </a:bodyPr>
          <a:lstStyle/>
          <a:p>
            <a:pPr algn="ctr"/>
            <a:r>
              <a:rPr lang="ru-RU" dirty="0">
                <a:solidFill>
                  <a:schemeClr val="bg1"/>
                </a:solidFill>
              </a:rPr>
              <a:t>- </a:t>
            </a:r>
            <a:r>
              <a:rPr lang="ru-RU" sz="1400" dirty="0">
                <a:solidFill>
                  <a:schemeClr val="bg1"/>
                </a:solidFill>
              </a:rPr>
              <a:t>контроль за изготовлением и своевременным направлением копий судебного акта, которым извещаются или вызываются участники процесса;</a:t>
            </a:r>
          </a:p>
          <a:p>
            <a:pPr algn="ctr"/>
            <a:r>
              <a:rPr lang="ru-RU" sz="1400" dirty="0">
                <a:solidFill>
                  <a:schemeClr val="bg1"/>
                </a:solidFill>
              </a:rPr>
              <a:t>-подготовка информации о надлежащем извещении лиц, участвующих в деле, причинах их неявки в судебное заседание;</a:t>
            </a:r>
          </a:p>
          <a:p>
            <a:pPr algn="ctr"/>
            <a:r>
              <a:rPr lang="ru-RU" sz="1400" dirty="0">
                <a:solidFill>
                  <a:schemeClr val="bg1"/>
                </a:solidFill>
              </a:rPr>
              <a:t>- ведение протокола судебного заседания</a:t>
            </a:r>
          </a:p>
        </p:txBody>
      </p:sp>
    </p:spTree>
  </p:cSld>
  <p:clrMapOvr>
    <a:masterClrMapping/>
  </p:clrMapOvr>
  <p:transition spd="slow">
    <p:zoom/>
  </p:transition>
</p:sld>
</file>

<file path=ppt/theme/theme1.xml><?xml version="1.0" encoding="utf-8"?>
<a:theme xmlns:a="http://schemas.openxmlformats.org/drawingml/2006/main" name="Воздушный поток">
  <a:themeElements>
    <a:clrScheme name="Базовая">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1119</TotalTime>
  <Words>3716</Words>
  <Application>Microsoft Office PowerPoint</Application>
  <PresentationFormat>Экран (4:3)</PresentationFormat>
  <Paragraphs>162</Paragraphs>
  <Slides>26</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26</vt:i4>
      </vt:variant>
    </vt:vector>
  </HeadingPairs>
  <TitlesOfParts>
    <vt:vector size="32" baseType="lpstr">
      <vt:lpstr>Arial</vt:lpstr>
      <vt:lpstr>Calibri</vt:lpstr>
      <vt:lpstr>Georgia</vt:lpstr>
      <vt:lpstr>Times New Roman</vt:lpstr>
      <vt:lpstr>Trebuchet MS</vt:lpstr>
      <vt:lpstr>Воздушный поток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НОТАРИАЛЬНАЯ ФОРМА ЗАЩИТЫ ПРАВ В РОССИЙСКОЙ ФЕДЕРАЦИИ</dc:title>
  <dc:creator>Note</dc:creator>
  <cp:lastModifiedBy>Rimma Yaneva</cp:lastModifiedBy>
  <cp:revision>112</cp:revision>
  <dcterms:created xsi:type="dcterms:W3CDTF">2015-05-22T10:22:58Z</dcterms:created>
  <dcterms:modified xsi:type="dcterms:W3CDTF">2021-09-03T14:34:03Z</dcterms:modified>
</cp:coreProperties>
</file>